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tif" ContentType="image/tiff"/>
  <Default Extension="bin" ContentType="application/vnd.openxmlformats-officedocument.presentationml.printerSettings"/>
  <Default Extension="wmf" ContentType="image/x-w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notesSlides/notesSlide4.xml" ContentType="application/vnd.openxmlformats-officedocument.presentationml.notesSlide+xml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notesSlides/notesSlide7.xml" ContentType="application/vnd.openxmlformats-officedocument.presentationml.notesSlide+xml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notesSlides/notesSlide16.xml" ContentType="application/vnd.openxmlformats-officedocument.presentationml.notesSlide+xml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notesSlides/notesSlide17.xml" ContentType="application/vnd.openxmlformats-officedocument.presentationml.notesSlide+xml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notesSlides/notesSlide18.xml" ContentType="application/vnd.openxmlformats-officedocument.presentationml.notesSlide+xml"/>
  <Override PartName="/ppt/embeddings/oleObject28.bin" ContentType="application/vnd.openxmlformats-officedocument.oleObject"/>
  <Override PartName="/ppt/notesSlides/notesSlide19.xml" ContentType="application/vnd.openxmlformats-officedocument.presentationml.notesSlide+xml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notesSlides/notesSlide20.xml" ContentType="application/vnd.openxmlformats-officedocument.presentationml.notesSlide+xml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notesSlides/notesSlide21.xml" ContentType="application/vnd.openxmlformats-officedocument.presentationml.notesSlide+xml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notesSlides/notesSlide22.xml" ContentType="application/vnd.openxmlformats-officedocument.presentationml.notesSlide+xml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notesSlides/notesSlide23.xml" ContentType="application/vnd.openxmlformats-officedocument.presentationml.notesSlide+xml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notesSlides/notesSlide24.xml" ContentType="application/vnd.openxmlformats-officedocument.presentationml.notesSlide+xml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notesSlides/notesSlide25.xml" ContentType="application/vnd.openxmlformats-officedocument.presentationml.notesSlide+xml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notesSlides/notesSlide26.xml" ContentType="application/vnd.openxmlformats-officedocument.presentationml.notesSlide+xml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notesSlides/notesSlide27.xml" ContentType="application/vnd.openxmlformats-officedocument.presentationml.notesSlide+xml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notesSlides/notesSlide28.xml" ContentType="application/vnd.openxmlformats-officedocument.presentationml.notesSlide+xml"/>
  <Override PartName="/ppt/embeddings/oleObject63.bin" ContentType="application/vnd.openxmlformats-officedocument.oleObject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embeddings/oleObject64.bin" ContentType="application/vnd.openxmlformats-officedocument.oleObject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95" r:id="rId2"/>
    <p:sldMasterId id="2147483707" r:id="rId3"/>
  </p:sldMasterIdLst>
  <p:notesMasterIdLst>
    <p:notesMasterId r:id="rId51"/>
  </p:notesMasterIdLst>
  <p:handoutMasterIdLst>
    <p:handoutMasterId r:id="rId52"/>
  </p:handoutMasterIdLst>
  <p:sldIdLst>
    <p:sldId id="516" r:id="rId4"/>
    <p:sldId id="518" r:id="rId5"/>
    <p:sldId id="503" r:id="rId6"/>
    <p:sldId id="521" r:id="rId7"/>
    <p:sldId id="522" r:id="rId8"/>
    <p:sldId id="523" r:id="rId9"/>
    <p:sldId id="524" r:id="rId10"/>
    <p:sldId id="526" r:id="rId11"/>
    <p:sldId id="346" r:id="rId12"/>
    <p:sldId id="455" r:id="rId13"/>
    <p:sldId id="454" r:id="rId14"/>
    <p:sldId id="457" r:id="rId15"/>
    <p:sldId id="453" r:id="rId16"/>
    <p:sldId id="483" r:id="rId17"/>
    <p:sldId id="395" r:id="rId18"/>
    <p:sldId id="477" r:id="rId19"/>
    <p:sldId id="509" r:id="rId20"/>
    <p:sldId id="459" r:id="rId21"/>
    <p:sldId id="515" r:id="rId22"/>
    <p:sldId id="507" r:id="rId23"/>
    <p:sldId id="528" r:id="rId24"/>
    <p:sldId id="529" r:id="rId25"/>
    <p:sldId id="530" r:id="rId26"/>
    <p:sldId id="527" r:id="rId27"/>
    <p:sldId id="531" r:id="rId28"/>
    <p:sldId id="510" r:id="rId29"/>
    <p:sldId id="532" r:id="rId30"/>
    <p:sldId id="511" r:id="rId31"/>
    <p:sldId id="512" r:id="rId32"/>
    <p:sldId id="513" r:id="rId33"/>
    <p:sldId id="541" r:id="rId34"/>
    <p:sldId id="402" r:id="rId35"/>
    <p:sldId id="498" r:id="rId36"/>
    <p:sldId id="534" r:id="rId37"/>
    <p:sldId id="493" r:id="rId38"/>
    <p:sldId id="533" r:id="rId39"/>
    <p:sldId id="535" r:id="rId40"/>
    <p:sldId id="490" r:id="rId41"/>
    <p:sldId id="458" r:id="rId42"/>
    <p:sldId id="499" r:id="rId43"/>
    <p:sldId id="491" r:id="rId44"/>
    <p:sldId id="536" r:id="rId45"/>
    <p:sldId id="537" r:id="rId46"/>
    <p:sldId id="538" r:id="rId47"/>
    <p:sldId id="539" r:id="rId48"/>
    <p:sldId id="540" r:id="rId49"/>
    <p:sldId id="514" r:id="rId50"/>
  </p:sldIdLst>
  <p:sldSz cx="9144000" cy="6858000" type="screen4x3"/>
  <p:notesSz cx="6997700" cy="92837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3366FF"/>
    <a:srgbClr val="72BBDC"/>
    <a:srgbClr val="65B5D9"/>
    <a:srgbClr val="87C5E1"/>
    <a:srgbClr val="99CCFF"/>
    <a:srgbClr val="A7D2FF"/>
    <a:srgbClr val="DBA623"/>
    <a:srgbClr val="3333FF"/>
    <a:srgbClr val="3333CC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03" autoAdjust="0"/>
    <p:restoredTop sz="92211" autoAdjust="0"/>
  </p:normalViewPr>
  <p:slideViewPr>
    <p:cSldViewPr snapToGrid="0">
      <p:cViewPr varScale="1">
        <p:scale>
          <a:sx n="103" d="100"/>
          <a:sy n="103" d="100"/>
        </p:scale>
        <p:origin x="-43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10632"/>
    </p:cViewPr>
  </p:sorterViewPr>
  <p:gridSpacing cx="75895" cy="7589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50" Type="http://schemas.openxmlformats.org/officeDocument/2006/relationships/slide" Target="slides/slide47.xml"/><Relationship Id="rId51" Type="http://schemas.openxmlformats.org/officeDocument/2006/relationships/notesMaster" Target="notesMasters/notesMaster1.xml"/><Relationship Id="rId52" Type="http://schemas.openxmlformats.org/officeDocument/2006/relationships/handoutMaster" Target="handoutMasters/handoutMaster1.xml"/><Relationship Id="rId53" Type="http://schemas.openxmlformats.org/officeDocument/2006/relationships/printerSettings" Target="printerSettings/printerSettings1.bin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image" Target="../media/image1.emf"/><Relationship Id="rId2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4.emf"/><Relationship Id="rId1" Type="http://schemas.openxmlformats.org/officeDocument/2006/relationships/image" Target="../media/image15.emf"/><Relationship Id="rId2" Type="http://schemas.openxmlformats.org/officeDocument/2006/relationships/image" Target="../media/image2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4.emf"/><Relationship Id="rId1" Type="http://schemas.openxmlformats.org/officeDocument/2006/relationships/image" Target="../media/image15.emf"/><Relationship Id="rId2" Type="http://schemas.openxmlformats.org/officeDocument/2006/relationships/image" Target="../media/image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Relationship Id="rId2" Type="http://schemas.openxmlformats.org/officeDocument/2006/relationships/image" Target="../media/image17.emf"/><Relationship Id="rId3" Type="http://schemas.openxmlformats.org/officeDocument/2006/relationships/image" Target="../media/image4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29.emf"/><Relationship Id="rId1" Type="http://schemas.openxmlformats.org/officeDocument/2006/relationships/image" Target="../media/image28.emf"/><Relationship Id="rId2" Type="http://schemas.openxmlformats.org/officeDocument/2006/relationships/image" Target="../media/image17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19.emf"/><Relationship Id="rId1" Type="http://schemas.openxmlformats.org/officeDocument/2006/relationships/image" Target="../media/image30.emf"/><Relationship Id="rId2" Type="http://schemas.openxmlformats.org/officeDocument/2006/relationships/image" Target="../media/image17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19.emf"/><Relationship Id="rId5" Type="http://schemas.openxmlformats.org/officeDocument/2006/relationships/image" Target="../media/image32.emf"/><Relationship Id="rId1" Type="http://schemas.openxmlformats.org/officeDocument/2006/relationships/image" Target="../media/image31.emf"/><Relationship Id="rId2" Type="http://schemas.openxmlformats.org/officeDocument/2006/relationships/image" Target="../media/image17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7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1" Type="http://schemas.openxmlformats.org/officeDocument/2006/relationships/image" Target="../media/image15.emf"/><Relationship Id="rId2" Type="http://schemas.openxmlformats.org/officeDocument/2006/relationships/image" Target="../media/image17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3.emf"/><Relationship Id="rId1" Type="http://schemas.openxmlformats.org/officeDocument/2006/relationships/image" Target="../media/image5.emf"/><Relationship Id="rId2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3.emf"/><Relationship Id="rId1" Type="http://schemas.openxmlformats.org/officeDocument/2006/relationships/image" Target="../media/image7.emf"/><Relationship Id="rId2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4.emf"/><Relationship Id="rId1" Type="http://schemas.openxmlformats.org/officeDocument/2006/relationships/image" Target="../media/image15.emf"/><Relationship Id="rId2" Type="http://schemas.openxmlformats.org/officeDocument/2006/relationships/image" Target="../media/image2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4.emf"/><Relationship Id="rId1" Type="http://schemas.openxmlformats.org/officeDocument/2006/relationships/image" Target="../media/image15.emf"/><Relationship Id="rId2" Type="http://schemas.openxmlformats.org/officeDocument/2006/relationships/image" Target="../media/image2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image" Target="../media/image18.emf"/><Relationship Id="rId2" Type="http://schemas.openxmlformats.org/officeDocument/2006/relationships/image" Target="../media/image17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1" Type="http://schemas.openxmlformats.org/officeDocument/2006/relationships/image" Target="../media/image23.emf"/><Relationship Id="rId2" Type="http://schemas.openxmlformats.org/officeDocument/2006/relationships/image" Target="../media/image2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032177" cy="463343"/>
          </a:xfrm>
          <a:prstGeom prst="rect">
            <a:avLst/>
          </a:prstGeom>
        </p:spPr>
        <p:txBody>
          <a:bodyPr vert="horz" lIns="87996" tIns="43998" rIns="87996" bIns="43998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3132" y="1"/>
            <a:ext cx="3033374" cy="463343"/>
          </a:xfrm>
          <a:prstGeom prst="rect">
            <a:avLst/>
          </a:prstGeom>
        </p:spPr>
        <p:txBody>
          <a:bodyPr vert="horz" lIns="87996" tIns="43998" rIns="87996" bIns="43998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18253"/>
            <a:ext cx="3032177" cy="463343"/>
          </a:xfrm>
          <a:prstGeom prst="rect">
            <a:avLst/>
          </a:prstGeom>
        </p:spPr>
        <p:txBody>
          <a:bodyPr vert="horz" lIns="87996" tIns="43998" rIns="87996" bIns="43998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3132" y="8818253"/>
            <a:ext cx="3033374" cy="463343"/>
          </a:xfrm>
          <a:prstGeom prst="rect">
            <a:avLst/>
          </a:prstGeom>
        </p:spPr>
        <p:txBody>
          <a:bodyPr vert="horz" lIns="87996" tIns="43998" rIns="87996" bIns="43998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5138104-F42C-44E5-8A2E-0509907268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566850"/>
      </p:ext>
    </p:extLst>
  </p:cSld>
  <p:clrMap bg1="lt1" tx1="dk1" bg2="lt2" tx2="dk2" accent1="accent1" accent2="accent2" accent3="accent3" accent4="accent4" accent5="accent5" accent6="accent6" hlink="hlink" folHlink="folHlink"/>
  <p:hf sldNum="0" ftr="0"/>
</p:handoutMaster>
</file>

<file path=ppt/media/image10.tif>
</file>

<file path=ppt/media/image11.png>
</file>

<file path=ppt/media/image12.png>
</file>

<file path=ppt/media/image13.png>
</file>

<file path=ppt/media/image14.png>
</file>

<file path=ppt/media/image38.jpeg>
</file>

<file path=ppt/media/image39.png>
</file>

<file path=ppt/media/image41.png>
</file>

<file path=ppt/media/image42.png>
</file>

<file path=ppt/media/image6.wm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4329" y="1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792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21" tIns="46511" rIns="93021" bIns="4651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012" y="4410182"/>
            <a:ext cx="5597681" cy="4176402"/>
          </a:xfrm>
          <a:prstGeom prst="rect">
            <a:avLst/>
          </a:prstGeom>
        </p:spPr>
        <p:txBody>
          <a:bodyPr vert="horz" lIns="93021" tIns="46511" rIns="93021" bIns="46511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18253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4329" y="8818253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fld id="{BEB7D61C-4D61-4C5D-BB70-C180D9554E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68936"/>
      </p:ext>
    </p:extLst>
  </p:cSld>
  <p:clrMap bg1="lt1" tx1="dk1" bg2="lt2" tx2="dk2" accent1="accent1" accent2="accent2" accent3="accent3" accent4="accent4" accent5="accent5" accent6="accent6" hlink="hlink" folHlink="folHlink"/>
  <p:hf sldNum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0D5F8E-756C-AD4E-8D62-2EFD099A9BA0}" type="slidenum">
              <a:rPr lang="en-US"/>
              <a:pPr/>
              <a:t>38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0D5F8E-756C-AD4E-8D62-2EFD099A9BA0}" type="slidenum">
              <a:rPr lang="en-US"/>
              <a:pPr/>
              <a:t>41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0D5F8E-756C-AD4E-8D62-2EFD099A9BA0}" type="slidenum">
              <a:rPr lang="en-US"/>
              <a:pPr/>
              <a:t>42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0D5F8E-756C-AD4E-8D62-2EFD099A9BA0}" type="slidenum">
              <a:rPr lang="en-US"/>
              <a:pPr/>
              <a:t>43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0D5F8E-756C-AD4E-8D62-2EFD099A9BA0}" type="slidenum">
              <a:rPr lang="en-US"/>
              <a:pPr/>
              <a:t>44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0D5F8E-756C-AD4E-8D62-2EFD099A9BA0}" type="slidenum">
              <a:rPr lang="en-US"/>
              <a:pPr/>
              <a:t>45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0D5F8E-756C-AD4E-8D62-2EFD099A9BA0}" type="slidenum">
              <a:rPr lang="en-US"/>
              <a:pPr/>
              <a:t>46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E0E842-E836-4B23-9728-9D9A4011E6D6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8B7200-B6DF-4585-B021-5E52802DFB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DC1221-CA21-4EE3-B70C-C41C201476F2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91C0C3-F063-41D9-AD65-D97816E82F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6F442-7EFD-4EFD-96CB-29548E1286D7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B64429-9EAC-4B6C-8EB2-42331573DD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9DC9F2-EBB0-4532-B699-2EFBF0A72E4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92A7EB-DA7D-4FED-93DA-89851A868AC6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33C34C-1557-425C-A5FE-456087DFEAC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392607-FA32-4904-A299-5BF506D68D3B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A9016D-0903-42C2-80E7-238081AB345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175AD8-A45E-4D4B-9103-9DFA0043CB84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260697-4799-4776-B977-A0B8009C78E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27EB92-91EE-407A-90B5-1D532FDFD75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E8653D-5EBE-4864-99E8-95C9B0FF16E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219C1A-7AEC-4589-9B18-04606DC2BBAB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C79A5-8800-4063-BE46-3410C06CCE5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B514A4-1D3F-42F2-A5A5-C457F4ED23B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2168F9-894C-4657-AE4F-CC34631535A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AD65DD-9D27-479A-AA26-73AED15D130C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5A409C-B3BD-4C77-B184-DD8CC871F40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7D2B00-D195-417D-9EFB-5BF8BC9F7D2E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14FC4-B2E4-4E42-B323-00D28BBAED6D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23ED48-34FC-4E39-80F8-2BF7E28A9C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63D434-F91E-4319-A0D0-7153DEAF007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9BD4BD-3884-4041-9BF8-EA8CCF9199F1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DC60D0-A5C9-46E8-A18B-ABA0E38ECBA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7BB884-C6D9-40CF-86DB-251BE3565FA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975126-9051-443C-8B27-E0ABDF38103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EEB3F7-7179-4ADC-A636-379997CAE6D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02859C-43F9-462F-AF44-7B518B71527F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373377-EBAB-4231-8BC6-F2291E7A46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827564-657C-4D4F-89FC-88A8DA07B4A7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851BD8-7F91-45F1-9816-F63E2E429FD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FC23BE-6FCA-4048-9BC0-F0C471A72D2C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3C28EF-A7FE-4C5D-884B-242B0EDF87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1428B2-3455-4AB4-814D-FA23A1E7BC77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F157CC-D4BE-48A3-B52D-1BE8D24503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8EB02C-4898-404A-BCFC-3F4D3C3946CA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C4699A-AF41-446C-B9B7-DDBECC704A9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639909-4DB7-4566-B76B-D64DABCD0D1B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0FF49E-BB03-4B31-9745-A58FD908D5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541AF4-AD2B-4A2B-9129-892D5F3261D4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2C19BE-4E8B-4D17-B040-B292172C76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D513EF-5DE4-42F4-95E5-C0E8F7B282FD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C66C1B-8CE2-4488-AC08-2229DEE376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D14D35-C790-492A-BFAC-AAAC400BE50B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06171A-565E-404E-9379-6228402C40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036E0C-C547-4A6D-8D2C-D6E8E303926F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E30E78-6666-4966-932A-37470968291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006E6A-30AC-4897-982D-8020DD072B17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B6DFE8-C1F6-4EFF-BCF3-6387324147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3B7592-9D2F-4494-B5B2-E564A6DABC0D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E929A-543B-433B-827E-8C72F877798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76CC42-5324-4D1A-9388-FAB5DCA4B6F9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1F0579-8110-4C33-8069-172F2B4369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90DBC1-E78F-4390-958C-03808970BA88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44E378-6B12-42FB-A781-E87F173D0F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481B9E-EADC-44CB-87F0-C727766A0937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ACC474-929B-44C9-841F-D3D033A901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2F8EE7-1BB3-4EAD-95B3-FE898000F893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53EDCB-EA62-4130-BB31-0FBA56DF04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A4B5F4-B1AE-450F-AA63-E35FB721923D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3A8F8C-B929-4E79-8B1D-BE3F24D12FB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89F802-12A5-454F-B339-991BC19E6DDE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7F1983-2C6E-4922-B2BB-55E3A6794D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33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B7BB077E-C049-40B5-81DF-DCC842DB483B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90F09D53-317C-4B39-9F7D-54CBC9EA1D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33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91E7F36-7D31-403B-A7E5-80BF54D8937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2/8/17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9627839-44EF-4DBB-865D-69E0DEDB53E6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433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prstClr val="black">
                    <a:tint val="75000"/>
                  </a:prstClr>
                </a:solidFill>
                <a:latin typeface="Arial" charset="0"/>
              </a:defRPr>
            </a:lvl1pPr>
          </a:lstStyle>
          <a:p>
            <a:pPr>
              <a:defRPr/>
            </a:pPr>
            <a:fld id="{3D014503-569D-497D-BA91-F2A67579F007}" type="datetime1">
              <a:rPr lang="en-US" smtClean="0"/>
              <a:pPr>
                <a:defRPr/>
              </a:pPr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prstClr val="black">
                    <a:tint val="75000"/>
                  </a:prstClr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prstClr val="black">
                    <a:tint val="75000"/>
                  </a:prstClr>
                </a:solidFill>
                <a:latin typeface="Arial" charset="0"/>
              </a:defRPr>
            </a:lvl1pPr>
          </a:lstStyle>
          <a:p>
            <a:pPr>
              <a:defRPr/>
            </a:pPr>
            <a:fld id="{E879D9C5-C7BF-4609-AA93-88BE5BD46D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t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t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t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oleObject" Target="../embeddings/oleObject15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16.bin"/><Relationship Id="rId7" Type="http://schemas.openxmlformats.org/officeDocument/2006/relationships/image" Target="../media/image2.emf"/><Relationship Id="rId8" Type="http://schemas.openxmlformats.org/officeDocument/2006/relationships/oleObject" Target="../embeddings/oleObject17.bin"/><Relationship Id="rId9" Type="http://schemas.openxmlformats.org/officeDocument/2006/relationships/image" Target="../media/image16.emf"/><Relationship Id="rId10" Type="http://schemas.openxmlformats.org/officeDocument/2006/relationships/oleObject" Target="../embeddings/oleObject18.bin"/><Relationship Id="rId11" Type="http://schemas.openxmlformats.org/officeDocument/2006/relationships/image" Target="../media/image4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oleObject" Target="../embeddings/oleObject19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20.bin"/><Relationship Id="rId7" Type="http://schemas.openxmlformats.org/officeDocument/2006/relationships/image" Target="../media/image2.emf"/><Relationship Id="rId8" Type="http://schemas.openxmlformats.org/officeDocument/2006/relationships/oleObject" Target="../embeddings/oleObject21.bin"/><Relationship Id="rId9" Type="http://schemas.openxmlformats.org/officeDocument/2006/relationships/image" Target="../media/image17.emf"/><Relationship Id="rId10" Type="http://schemas.openxmlformats.org/officeDocument/2006/relationships/oleObject" Target="../embeddings/oleObject22.bin"/><Relationship Id="rId11" Type="http://schemas.openxmlformats.org/officeDocument/2006/relationships/image" Target="../media/image4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0.emf"/><Relationship Id="rId12" Type="http://schemas.openxmlformats.org/officeDocument/2006/relationships/oleObject" Target="../embeddings/oleObject27.bin"/><Relationship Id="rId13" Type="http://schemas.openxmlformats.org/officeDocument/2006/relationships/image" Target="../media/image21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<Relationship Id="rId4" Type="http://schemas.openxmlformats.org/officeDocument/2006/relationships/oleObject" Target="../embeddings/oleObject23.bin"/><Relationship Id="rId5" Type="http://schemas.openxmlformats.org/officeDocument/2006/relationships/image" Target="../media/image18.emf"/><Relationship Id="rId6" Type="http://schemas.openxmlformats.org/officeDocument/2006/relationships/oleObject" Target="../embeddings/oleObject24.bin"/><Relationship Id="rId7" Type="http://schemas.openxmlformats.org/officeDocument/2006/relationships/image" Target="../media/image17.emf"/><Relationship Id="rId8" Type="http://schemas.openxmlformats.org/officeDocument/2006/relationships/oleObject" Target="../embeddings/oleObject25.bin"/><Relationship Id="rId9" Type="http://schemas.openxmlformats.org/officeDocument/2006/relationships/image" Target="../media/image19.emf"/><Relationship Id="rId10" Type="http://schemas.openxmlformats.org/officeDocument/2006/relationships/oleObject" Target="../embeddings/oleObject26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4" Type="http://schemas.openxmlformats.org/officeDocument/2006/relationships/oleObject" Target="../embeddings/oleObject28.bin"/><Relationship Id="rId5" Type="http://schemas.openxmlformats.org/officeDocument/2006/relationships/image" Target="../media/image22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oleObject" Target="../embeddings/oleObject29.bin"/><Relationship Id="rId5" Type="http://schemas.openxmlformats.org/officeDocument/2006/relationships/image" Target="../media/image23.emf"/><Relationship Id="rId6" Type="http://schemas.openxmlformats.org/officeDocument/2006/relationships/oleObject" Target="../embeddings/oleObject30.bin"/><Relationship Id="rId7" Type="http://schemas.openxmlformats.org/officeDocument/2006/relationships/image" Target="../media/image24.emf"/><Relationship Id="rId8" Type="http://schemas.openxmlformats.org/officeDocument/2006/relationships/oleObject" Target="../embeddings/oleObject31.bin"/><Relationship Id="rId9" Type="http://schemas.openxmlformats.org/officeDocument/2006/relationships/image" Target="../media/image25.emf"/><Relationship Id="rId10" Type="http://schemas.openxmlformats.org/officeDocument/2006/relationships/oleObject" Target="../embeddings/oleObject32.bin"/><Relationship Id="rId11" Type="http://schemas.openxmlformats.org/officeDocument/2006/relationships/image" Target="../media/image26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oleObject" Target="../embeddings/oleObject33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34.bin"/><Relationship Id="rId7" Type="http://schemas.openxmlformats.org/officeDocument/2006/relationships/image" Target="../media/image2.emf"/><Relationship Id="rId8" Type="http://schemas.openxmlformats.org/officeDocument/2006/relationships/oleObject" Target="../embeddings/oleObject35.bin"/><Relationship Id="rId9" Type="http://schemas.openxmlformats.org/officeDocument/2006/relationships/image" Target="../media/image17.emf"/><Relationship Id="rId10" Type="http://schemas.openxmlformats.org/officeDocument/2006/relationships/oleObject" Target="../embeddings/oleObject36.bin"/><Relationship Id="rId11" Type="http://schemas.openxmlformats.org/officeDocument/2006/relationships/image" Target="../media/image4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oleObject37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38.bin"/><Relationship Id="rId7" Type="http://schemas.openxmlformats.org/officeDocument/2006/relationships/image" Target="../media/image2.emf"/><Relationship Id="rId8" Type="http://schemas.openxmlformats.org/officeDocument/2006/relationships/oleObject" Target="../embeddings/oleObject39.bin"/><Relationship Id="rId9" Type="http://schemas.openxmlformats.org/officeDocument/2006/relationships/image" Target="../media/image17.emf"/><Relationship Id="rId10" Type="http://schemas.openxmlformats.org/officeDocument/2006/relationships/oleObject" Target="../embeddings/oleObject40.bin"/><Relationship Id="rId11" Type="http://schemas.openxmlformats.org/officeDocument/2006/relationships/image" Target="../media/image4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oleObject" Target="../embeddings/oleObject41.bin"/><Relationship Id="rId5" Type="http://schemas.openxmlformats.org/officeDocument/2006/relationships/image" Target="../media/image27.emf"/><Relationship Id="rId6" Type="http://schemas.openxmlformats.org/officeDocument/2006/relationships/oleObject" Target="../embeddings/oleObject42.bin"/><Relationship Id="rId7" Type="http://schemas.openxmlformats.org/officeDocument/2006/relationships/image" Target="../media/image17.emf"/><Relationship Id="rId8" Type="http://schemas.openxmlformats.org/officeDocument/2006/relationships/oleObject" Target="../embeddings/oleObject43.bin"/><Relationship Id="rId9" Type="http://schemas.openxmlformats.org/officeDocument/2006/relationships/image" Target="../media/image4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4" Type="http://schemas.openxmlformats.org/officeDocument/2006/relationships/oleObject" Target="../embeddings/oleObject44.bin"/><Relationship Id="rId5" Type="http://schemas.openxmlformats.org/officeDocument/2006/relationships/image" Target="../media/image28.emf"/><Relationship Id="rId6" Type="http://schemas.openxmlformats.org/officeDocument/2006/relationships/oleObject" Target="../embeddings/oleObject45.bin"/><Relationship Id="rId7" Type="http://schemas.openxmlformats.org/officeDocument/2006/relationships/image" Target="../media/image17.emf"/><Relationship Id="rId8" Type="http://schemas.openxmlformats.org/officeDocument/2006/relationships/oleObject" Target="../embeddings/oleObject46.bin"/><Relationship Id="rId9" Type="http://schemas.openxmlformats.org/officeDocument/2006/relationships/image" Target="../media/image4.emf"/><Relationship Id="rId10" Type="http://schemas.openxmlformats.org/officeDocument/2006/relationships/oleObject" Target="../embeddings/oleObject47.bin"/><Relationship Id="rId11" Type="http://schemas.openxmlformats.org/officeDocument/2006/relationships/image" Target="../media/image29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4" Type="http://schemas.openxmlformats.org/officeDocument/2006/relationships/oleObject" Target="../embeddings/oleObject48.bin"/><Relationship Id="rId5" Type="http://schemas.openxmlformats.org/officeDocument/2006/relationships/image" Target="../media/image30.emf"/><Relationship Id="rId6" Type="http://schemas.openxmlformats.org/officeDocument/2006/relationships/oleObject" Target="../embeddings/oleObject49.bin"/><Relationship Id="rId7" Type="http://schemas.openxmlformats.org/officeDocument/2006/relationships/image" Target="../media/image17.emf"/><Relationship Id="rId8" Type="http://schemas.openxmlformats.org/officeDocument/2006/relationships/oleObject" Target="../embeddings/oleObject50.bin"/><Relationship Id="rId9" Type="http://schemas.openxmlformats.org/officeDocument/2006/relationships/image" Target="../media/image4.emf"/><Relationship Id="rId10" Type="http://schemas.openxmlformats.org/officeDocument/2006/relationships/oleObject" Target="../embeddings/oleObject51.bin"/><Relationship Id="rId11" Type="http://schemas.openxmlformats.org/officeDocument/2006/relationships/image" Target="../media/image19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9.emf"/><Relationship Id="rId12" Type="http://schemas.openxmlformats.org/officeDocument/2006/relationships/oleObject" Target="../embeddings/oleObject56.bin"/><Relationship Id="rId13" Type="http://schemas.openxmlformats.org/officeDocument/2006/relationships/image" Target="../media/image32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5.xml"/><Relationship Id="rId4" Type="http://schemas.openxmlformats.org/officeDocument/2006/relationships/oleObject" Target="../embeddings/oleObject52.bin"/><Relationship Id="rId5" Type="http://schemas.openxmlformats.org/officeDocument/2006/relationships/image" Target="../media/image31.emf"/><Relationship Id="rId6" Type="http://schemas.openxmlformats.org/officeDocument/2006/relationships/oleObject" Target="../embeddings/oleObject53.bin"/><Relationship Id="rId7" Type="http://schemas.openxmlformats.org/officeDocument/2006/relationships/image" Target="../media/image17.emf"/><Relationship Id="rId8" Type="http://schemas.openxmlformats.org/officeDocument/2006/relationships/oleObject" Target="../embeddings/oleObject54.bin"/><Relationship Id="rId9" Type="http://schemas.openxmlformats.org/officeDocument/2006/relationships/image" Target="../media/image4.emf"/><Relationship Id="rId10" Type="http://schemas.openxmlformats.org/officeDocument/2006/relationships/oleObject" Target="../embeddings/oleObject55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4" Type="http://schemas.openxmlformats.org/officeDocument/2006/relationships/oleObject" Target="../embeddings/oleObject57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58.bin"/><Relationship Id="rId7" Type="http://schemas.openxmlformats.org/officeDocument/2006/relationships/image" Target="../media/image17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4" Type="http://schemas.openxmlformats.org/officeDocument/2006/relationships/oleObject" Target="../embeddings/oleObject59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60.bin"/><Relationship Id="rId7" Type="http://schemas.openxmlformats.org/officeDocument/2006/relationships/image" Target="../media/image17.emf"/><Relationship Id="rId8" Type="http://schemas.openxmlformats.org/officeDocument/2006/relationships/oleObject" Target="../embeddings/oleObject61.bin"/><Relationship Id="rId9" Type="http://schemas.openxmlformats.org/officeDocument/2006/relationships/image" Target="../media/image33.emf"/><Relationship Id="rId10" Type="http://schemas.openxmlformats.org/officeDocument/2006/relationships/oleObject" Target="../embeddings/oleObject62.bin"/><Relationship Id="rId11" Type="http://schemas.openxmlformats.org/officeDocument/2006/relationships/image" Target="../media/image34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4" Type="http://schemas.openxmlformats.org/officeDocument/2006/relationships/oleObject" Target="../embeddings/oleObject63.bin"/><Relationship Id="rId5" Type="http://schemas.openxmlformats.org/officeDocument/2006/relationships/image" Target="../media/image35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2.emf"/><Relationship Id="rId8" Type="http://schemas.openxmlformats.org/officeDocument/2006/relationships/oleObject" Target="../embeddings/oleObject3.bin"/><Relationship Id="rId9" Type="http://schemas.openxmlformats.org/officeDocument/2006/relationships/image" Target="../media/image3.emf"/><Relationship Id="rId10" Type="http://schemas.openxmlformats.org/officeDocument/2006/relationships/oleObject" Target="../embeddings/oleObject4.bin"/><Relationship Id="rId11" Type="http://schemas.openxmlformats.org/officeDocument/2006/relationships/image" Target="../media/image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7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4" Type="http://schemas.openxmlformats.org/officeDocument/2006/relationships/oleObject" Target="../embeddings/oleObject64.bin"/><Relationship Id="rId5" Type="http://schemas.openxmlformats.org/officeDocument/2006/relationships/image" Target="../media/image17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8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5.emf"/><Relationship Id="rId6" Type="http://schemas.openxmlformats.org/officeDocument/2006/relationships/oleObject" Target="../embeddings/oleObject6.bin"/><Relationship Id="rId7" Type="http://schemas.openxmlformats.org/officeDocument/2006/relationships/image" Target="../media/image6.wmf"/><Relationship Id="rId8" Type="http://schemas.openxmlformats.org/officeDocument/2006/relationships/oleObject" Target="../embeddings/oleObject7.bin"/><Relationship Id="rId9" Type="http://schemas.openxmlformats.org/officeDocument/2006/relationships/image" Target="../media/image1.emf"/><Relationship Id="rId10" Type="http://schemas.openxmlformats.org/officeDocument/2006/relationships/oleObject" Target="../embeddings/oleObject8.bin"/><Relationship Id="rId11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3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6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7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8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7.emf"/><Relationship Id="rId6" Type="http://schemas.openxmlformats.org/officeDocument/2006/relationships/oleObject" Target="../embeddings/oleObject10.bin"/><Relationship Id="rId7" Type="http://schemas.openxmlformats.org/officeDocument/2006/relationships/image" Target="../media/image6.wmf"/><Relationship Id="rId8" Type="http://schemas.openxmlformats.org/officeDocument/2006/relationships/oleObject" Target="../embeddings/oleObject11.bin"/><Relationship Id="rId9" Type="http://schemas.openxmlformats.org/officeDocument/2006/relationships/image" Target="../media/image1.emf"/><Relationship Id="rId10" Type="http://schemas.openxmlformats.org/officeDocument/2006/relationships/oleObject" Target="../embeddings/oleObject12.bin"/><Relationship Id="rId11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1.emf"/><Relationship Id="rId6" Type="http://schemas.openxmlformats.org/officeDocument/2006/relationships/oleObject" Target="../embeddings/oleObject14.bin"/><Relationship Id="rId7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847725" y="539750"/>
            <a:ext cx="7448550" cy="2065338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An introduction to</a:t>
            </a:r>
            <a:b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Dynamic Factor Analysis</a:t>
            </a: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996950" y="2951163"/>
            <a:ext cx="7150100" cy="225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ts val="4400"/>
              </a:lnSpc>
            </a:pPr>
            <a:r>
              <a:rPr lang="en-US" sz="2800" dirty="0">
                <a:latin typeface="Calibri" charset="0"/>
              </a:rPr>
              <a:t>Mark Scheuerell</a:t>
            </a:r>
          </a:p>
          <a:p>
            <a:pPr algn="ctr" eaLnBrk="1" hangingPunct="1"/>
            <a:endParaRPr lang="en-US" dirty="0">
              <a:latin typeface="Calibri" charset="0"/>
            </a:endParaRPr>
          </a:p>
          <a:p>
            <a:pPr algn="ctr" eaLnBrk="1" hangingPunct="1">
              <a:lnSpc>
                <a:spcPts val="3200"/>
              </a:lnSpc>
            </a:pPr>
            <a:r>
              <a:rPr lang="en-US" i="1" dirty="0" smtClean="0">
                <a:latin typeface="Calibri" charset="0"/>
              </a:rPr>
              <a:t>FISH 507 – Applied Time Series Analysis</a:t>
            </a:r>
          </a:p>
          <a:p>
            <a:pPr algn="ctr" eaLnBrk="1" hangingPunct="1">
              <a:lnSpc>
                <a:spcPts val="3200"/>
              </a:lnSpc>
            </a:pPr>
            <a:endParaRPr lang="en-US" i="1" dirty="0">
              <a:latin typeface="Calibri" charset="0"/>
            </a:endParaRPr>
          </a:p>
          <a:p>
            <a:pPr algn="ctr" eaLnBrk="1" hangingPunct="1">
              <a:lnSpc>
                <a:spcPts val="3200"/>
              </a:lnSpc>
            </a:pPr>
            <a:r>
              <a:rPr lang="en-US" dirty="0" smtClean="0">
                <a:latin typeface="Calibri" charset="0"/>
              </a:rPr>
              <a:t>9 </a:t>
            </a:r>
            <a:r>
              <a:rPr lang="en-US" dirty="0" smtClean="0">
                <a:latin typeface="Calibri" charset="0"/>
              </a:rPr>
              <a:t>February </a:t>
            </a:r>
            <a:r>
              <a:rPr lang="en-US" dirty="0" smtClean="0">
                <a:latin typeface="Calibri" charset="0"/>
              </a:rPr>
              <a:t>2017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336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A graphical example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8" name="Picture 7" descr="PCA_1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24840"/>
            <a:ext cx="7315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740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Adding in the first 2 PC’s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4" name="Picture 3" descr="PCA_2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24840"/>
            <a:ext cx="7315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861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And rotating the basis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5" name="Picture 4" descr="PCA_3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424840"/>
            <a:ext cx="7315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092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What exactly </a:t>
            </a:r>
            <a:r>
              <a:rPr lang="en-US" i="1" dirty="0" smtClean="0">
                <a:solidFill>
                  <a:schemeClr val="tx2"/>
                </a:solidFill>
              </a:rPr>
              <a:t>is</a:t>
            </a:r>
            <a:r>
              <a:rPr lang="en-US" dirty="0" smtClean="0">
                <a:solidFill>
                  <a:schemeClr val="tx2"/>
                </a:solidFill>
              </a:rPr>
              <a:t> DFA?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822004" y="1463450"/>
            <a:ext cx="7837315" cy="4425145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288925" indent="-288925">
              <a:spcAft>
                <a:spcPts val="2400"/>
              </a:spcAft>
              <a:buFont typeface="Arial"/>
              <a:buChar char="•"/>
              <a:defRPr/>
            </a:pPr>
            <a:r>
              <a:rPr lang="en-US" sz="2800" dirty="0" smtClean="0">
                <a:solidFill>
                  <a:schemeClr val="tx1"/>
                </a:solidFill>
              </a:rPr>
              <a:t>It’s like PCA for time series</a:t>
            </a:r>
          </a:p>
          <a:p>
            <a:pPr marL="288925" indent="-288925">
              <a:spcAft>
                <a:spcPts val="600"/>
              </a:spcAft>
              <a:buFont typeface="Arial"/>
              <a:buChar char="•"/>
              <a:defRPr/>
            </a:pPr>
            <a:r>
              <a:rPr lang="en-US" sz="2800" dirty="0">
                <a:solidFill>
                  <a:schemeClr val="tx1"/>
                </a:solidFill>
              </a:rPr>
              <a:t>DFA can indicate whether there are </a:t>
            </a:r>
            <a:r>
              <a:rPr lang="en-US" sz="2800" dirty="0" smtClean="0">
                <a:solidFill>
                  <a:schemeClr val="tx1"/>
                </a:solidFill>
              </a:rPr>
              <a:t>any:</a:t>
            </a:r>
            <a:endParaRPr lang="en-US" sz="2800" dirty="0">
              <a:solidFill>
                <a:schemeClr val="tx1"/>
              </a:solidFill>
            </a:endParaRPr>
          </a:p>
          <a:p>
            <a:pPr marL="741363" lvl="1" indent="-457200">
              <a:spcAft>
                <a:spcPts val="600"/>
              </a:spcAft>
              <a:buFont typeface="+mj-lt"/>
              <a:buAutoNum type="arabicParenR"/>
              <a:defRPr/>
            </a:pPr>
            <a:r>
              <a:rPr lang="en-US" sz="2400" dirty="0">
                <a:solidFill>
                  <a:schemeClr val="tx1"/>
                </a:solidFill>
              </a:rPr>
              <a:t>underlying common </a:t>
            </a:r>
            <a:r>
              <a:rPr lang="en-US" sz="2400" dirty="0" smtClean="0">
                <a:solidFill>
                  <a:schemeClr val="tx1"/>
                </a:solidFill>
              </a:rPr>
              <a:t>patterns/trends </a:t>
            </a:r>
            <a:r>
              <a:rPr lang="en-US" sz="2400" dirty="0">
                <a:solidFill>
                  <a:schemeClr val="tx1"/>
                </a:solidFill>
              </a:rPr>
              <a:t>in the </a:t>
            </a:r>
            <a:r>
              <a:rPr lang="en-US" sz="2400" dirty="0" smtClean="0">
                <a:solidFill>
                  <a:schemeClr val="tx1"/>
                </a:solidFill>
              </a:rPr>
              <a:t>time </a:t>
            </a:r>
            <a:r>
              <a:rPr lang="en-US" sz="2400" dirty="0">
                <a:solidFill>
                  <a:schemeClr val="tx1"/>
                </a:solidFill>
              </a:rPr>
              <a:t>series</a:t>
            </a:r>
            <a:r>
              <a:rPr lang="en-US" sz="2400" dirty="0" smtClean="0">
                <a:solidFill>
                  <a:schemeClr val="tx1"/>
                </a:solidFill>
              </a:rPr>
              <a:t>,</a:t>
            </a:r>
          </a:p>
          <a:p>
            <a:pPr marL="741363" lvl="1" indent="-457200">
              <a:spcAft>
                <a:spcPts val="600"/>
              </a:spcAft>
              <a:buFont typeface="+mj-lt"/>
              <a:buAutoNum type="arabicParenR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interactions </a:t>
            </a:r>
            <a:r>
              <a:rPr lang="en-US" sz="2400" dirty="0">
                <a:solidFill>
                  <a:schemeClr val="tx1"/>
                </a:solidFill>
              </a:rPr>
              <a:t>between the response variables, and</a:t>
            </a:r>
          </a:p>
          <a:p>
            <a:pPr marL="741363" lvl="1" indent="-457200">
              <a:spcAft>
                <a:spcPts val="2400"/>
              </a:spcAft>
              <a:buFont typeface="+mj-lt"/>
              <a:buAutoNum type="arabicParenR"/>
              <a:defRPr/>
            </a:pPr>
            <a:r>
              <a:rPr lang="en-US" sz="2400" dirty="0">
                <a:solidFill>
                  <a:schemeClr val="tx1"/>
                </a:solidFill>
              </a:rPr>
              <a:t>what the effects of explanatory variables are</a:t>
            </a:r>
            <a:r>
              <a:rPr lang="en-US" sz="2400" dirty="0" smtClean="0">
                <a:solidFill>
                  <a:schemeClr val="tx1"/>
                </a:solidFill>
              </a:rPr>
              <a:t>.</a:t>
            </a:r>
          </a:p>
          <a:p>
            <a:pPr marL="288925" indent="-288925">
              <a:spcAft>
                <a:spcPts val="2400"/>
              </a:spcAft>
              <a:buFont typeface="Arial"/>
              <a:buChar char="•"/>
              <a:defRPr/>
            </a:pPr>
            <a:r>
              <a:rPr lang="en-US" sz="2800" dirty="0" smtClean="0">
                <a:solidFill>
                  <a:schemeClr val="tx1"/>
                </a:solidFill>
              </a:rPr>
              <a:t>The mathematics are a bit complex—for details, see </a:t>
            </a:r>
            <a:r>
              <a:rPr lang="en-US" sz="2800" dirty="0" err="1" smtClean="0">
                <a:solidFill>
                  <a:schemeClr val="tx1"/>
                </a:solidFill>
              </a:rPr>
              <a:t>Zuur</a:t>
            </a:r>
            <a:r>
              <a:rPr lang="en-US" sz="2800" dirty="0" smtClean="0">
                <a:solidFill>
                  <a:schemeClr val="tx1"/>
                </a:solidFill>
              </a:rPr>
              <a:t> et al. (2003) </a:t>
            </a:r>
            <a:r>
              <a:rPr lang="en-US" sz="2800" i="1" dirty="0" err="1" smtClean="0">
                <a:solidFill>
                  <a:schemeClr val="tx1"/>
                </a:solidFill>
              </a:rPr>
              <a:t>Environmetrics</a:t>
            </a:r>
            <a:endParaRPr lang="en-US" sz="28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884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DFA in common terms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6" name="Picture 5" descr="DF_ex_data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82" y="1865700"/>
            <a:ext cx="1770947" cy="3960094"/>
          </a:xfrm>
          <a:prstGeom prst="rect">
            <a:avLst/>
          </a:prstGeom>
        </p:spPr>
      </p:pic>
      <p:pic>
        <p:nvPicPr>
          <p:cNvPr id="7" name="Picture 6" descr="DF_ex_trends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8782" y="2507935"/>
            <a:ext cx="1822155" cy="2675624"/>
          </a:xfrm>
          <a:prstGeom prst="rect">
            <a:avLst/>
          </a:prstGeom>
        </p:spPr>
      </p:pic>
      <p:pic>
        <p:nvPicPr>
          <p:cNvPr id="8" name="Picture 7" descr="DF_ex_covar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51790" y="3148037"/>
            <a:ext cx="1822155" cy="1395421"/>
          </a:xfrm>
          <a:prstGeom prst="rect">
            <a:avLst/>
          </a:prstGeom>
        </p:spPr>
      </p:pic>
      <p:pic>
        <p:nvPicPr>
          <p:cNvPr id="9" name="Picture 8" descr="DF_ex_errors.png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5400" y="1865700"/>
            <a:ext cx="1770947" cy="39600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022092" y="3431083"/>
            <a:ext cx="3379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n-lt"/>
              </a:rPr>
              <a:t>=</a:t>
            </a:r>
            <a:endParaRPr lang="en-US" sz="2400" dirty="0"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08107" y="343108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n-lt"/>
              </a:rPr>
              <a:t>+</a:t>
            </a:r>
            <a:endParaRPr lang="en-US" sz="2400" dirty="0">
              <a:latin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15100" y="3431083"/>
            <a:ext cx="3379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n-lt"/>
              </a:rPr>
              <a:t>+</a:t>
            </a:r>
            <a:endParaRPr lang="en-US" sz="2400" dirty="0">
              <a:latin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1211" y="1357674"/>
            <a:ext cx="771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n-lt"/>
              </a:rPr>
              <a:t>Data</a:t>
            </a:r>
            <a:endParaRPr lang="en-US" sz="2400" dirty="0">
              <a:latin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75606" y="1357674"/>
            <a:ext cx="1225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n-lt"/>
              </a:rPr>
              <a:t>Trend(s)</a:t>
            </a:r>
            <a:endParaRPr lang="en-US" sz="2400" dirty="0"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077365" y="1357674"/>
            <a:ext cx="1686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n-lt"/>
              </a:rPr>
              <a:t>Covariate(s)</a:t>
            </a:r>
            <a:endParaRPr lang="en-US" sz="2400" dirty="0"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814419" y="1357674"/>
            <a:ext cx="939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n-lt"/>
              </a:rPr>
              <a:t>Errors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5115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DFA in matrix form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2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5662613"/>
              </p:ext>
            </p:extLst>
          </p:nvPr>
        </p:nvGraphicFramePr>
        <p:xfrm>
          <a:off x="1014758" y="1924265"/>
          <a:ext cx="2049463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7" name="Equation" r:id="rId4" imgW="812800" imgH="241300" progId="Equation.3">
                  <p:embed/>
                </p:oleObj>
              </mc:Choice>
              <mc:Fallback>
                <p:oleObj name="Equation" r:id="rId4" imgW="812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4758" y="1924265"/>
                        <a:ext cx="2049463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0169362"/>
              </p:ext>
            </p:extLst>
          </p:nvPr>
        </p:nvGraphicFramePr>
        <p:xfrm>
          <a:off x="5201861" y="1942407"/>
          <a:ext cx="2713037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8" name="Equation" r:id="rId6" imgW="1079500" imgH="241300" progId="Equation.3">
                  <p:embed/>
                </p:oleObj>
              </mc:Choice>
              <mc:Fallback>
                <p:oleObj name="Equation" r:id="rId6" imgW="10795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01861" y="1942407"/>
                        <a:ext cx="2713037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8"/>
          <p:cNvSpPr txBox="1">
            <a:spLocks noChangeArrowheads="1"/>
          </p:cNvSpPr>
          <p:nvPr/>
        </p:nvSpPr>
        <p:spPr bwMode="auto">
          <a:xfrm>
            <a:off x="965910" y="1481159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24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3824954"/>
              </p:ext>
            </p:extLst>
          </p:nvPr>
        </p:nvGraphicFramePr>
        <p:xfrm>
          <a:off x="1014758" y="3913188"/>
          <a:ext cx="249237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9" name="Equation" r:id="rId8" imgW="990600" imgH="215900" progId="Equation.3">
                  <p:embed/>
                </p:oleObj>
              </mc:Choice>
              <mc:Fallback>
                <p:oleObj name="Equation" r:id="rId8" imgW="990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4758" y="3913188"/>
                        <a:ext cx="2492375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3041778"/>
              </p:ext>
            </p:extLst>
          </p:nvPr>
        </p:nvGraphicFramePr>
        <p:xfrm>
          <a:off x="5289173" y="3869897"/>
          <a:ext cx="2617788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70" name="Equation" r:id="rId10" imgW="1041400" imgH="241300" progId="Equation.3">
                  <p:embed/>
                </p:oleObj>
              </mc:Choice>
              <mc:Fallback>
                <p:oleObj name="Equation" r:id="rId10" imgW="1041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9173" y="3869897"/>
                        <a:ext cx="2617788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8"/>
          <p:cNvSpPr txBox="1">
            <a:spLocks noChangeArrowheads="1"/>
          </p:cNvSpPr>
          <p:nvPr/>
        </p:nvSpPr>
        <p:spPr bwMode="auto">
          <a:xfrm>
            <a:off x="965910" y="3389308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Observation equation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65910" y="2586416"/>
            <a:ext cx="30044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Common trends over time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65910" y="4567256"/>
            <a:ext cx="4467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Relate trends (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x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) to observations (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y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) via 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Z</a:t>
            </a:r>
            <a:endParaRPr lang="en-US" sz="2000" b="1" dirty="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DFA with covariates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5705855"/>
              </p:ext>
            </p:extLst>
          </p:nvPr>
        </p:nvGraphicFramePr>
        <p:xfrm>
          <a:off x="1017746" y="1924265"/>
          <a:ext cx="2049463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14" name="Equation" r:id="rId4" imgW="812800" imgH="241300" progId="Equation.3">
                  <p:embed/>
                </p:oleObj>
              </mc:Choice>
              <mc:Fallback>
                <p:oleObj name="Equation" r:id="rId4" imgW="812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7746" y="1924265"/>
                        <a:ext cx="2049463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7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4550749"/>
              </p:ext>
            </p:extLst>
          </p:nvPr>
        </p:nvGraphicFramePr>
        <p:xfrm>
          <a:off x="5201861" y="1942407"/>
          <a:ext cx="2713037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15" name="Equation" r:id="rId6" imgW="1079500" imgH="241300" progId="Equation.3">
                  <p:embed/>
                </p:oleObj>
              </mc:Choice>
              <mc:Fallback>
                <p:oleObj name="Equation" r:id="rId6" imgW="10795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01861" y="1942407"/>
                        <a:ext cx="2713037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2" name="TextBox 8"/>
          <p:cNvSpPr txBox="1">
            <a:spLocks noChangeArrowheads="1"/>
          </p:cNvSpPr>
          <p:nvPr/>
        </p:nvSpPr>
        <p:spPr bwMode="auto">
          <a:xfrm>
            <a:off x="965910" y="1481159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6237138"/>
              </p:ext>
            </p:extLst>
          </p:nvPr>
        </p:nvGraphicFramePr>
        <p:xfrm>
          <a:off x="1017746" y="3913188"/>
          <a:ext cx="345122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16" name="Equation" r:id="rId8" imgW="1371600" imgH="215900" progId="Equation.3">
                  <p:embed/>
                </p:oleObj>
              </mc:Choice>
              <mc:Fallback>
                <p:oleObj name="Equation" r:id="rId8" imgW="1371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7746" y="3913188"/>
                        <a:ext cx="3451225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9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7176003"/>
              </p:ext>
            </p:extLst>
          </p:nvPr>
        </p:nvGraphicFramePr>
        <p:xfrm>
          <a:off x="5289173" y="3869897"/>
          <a:ext cx="2617788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17" name="Equation" r:id="rId10" imgW="1041400" imgH="241300" progId="Equation.3">
                  <p:embed/>
                </p:oleObj>
              </mc:Choice>
              <mc:Fallback>
                <p:oleObj name="Equation" r:id="rId10" imgW="1041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9173" y="3869897"/>
                        <a:ext cx="2617788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3" name="TextBox 8"/>
          <p:cNvSpPr txBox="1">
            <a:spLocks noChangeArrowheads="1"/>
          </p:cNvSpPr>
          <p:nvPr/>
        </p:nvSpPr>
        <p:spPr bwMode="auto">
          <a:xfrm>
            <a:off x="965910" y="3389308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Observation equation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65910" y="2586416"/>
            <a:ext cx="30044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Common trends over time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65910" y="4567256"/>
            <a:ext cx="45204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Relate trends (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x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) to observations (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y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) via 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Z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,</a:t>
            </a:r>
            <a:endParaRPr lang="en-US" sz="2000" b="1" dirty="0" smtClean="0">
              <a:solidFill>
                <a:schemeClr val="accent2">
                  <a:lumMod val="50000"/>
                </a:schemeClr>
              </a:solidFill>
              <a:latin typeface="+mn-lt"/>
            </a:endParaRPr>
          </a:p>
          <a:p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and covariates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</a:rPr>
              <a:t>(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</a:rPr>
              <a:t>d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</a:rPr>
              <a:t>)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to 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y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 via 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D</a:t>
            </a:r>
            <a:endParaRPr lang="en-US" sz="2000" b="1" dirty="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16583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53" grpId="0"/>
      <p:bldP spid="2" grpId="0"/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7968403"/>
              </p:ext>
            </p:extLst>
          </p:nvPr>
        </p:nvGraphicFramePr>
        <p:xfrm>
          <a:off x="5297920" y="2787902"/>
          <a:ext cx="3354388" cy="323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28" name="Equation" r:id="rId4" imgW="1333500" imgH="1282700" progId="Equation.3">
                  <p:embed/>
                </p:oleObj>
              </mc:Choice>
              <mc:Fallback>
                <p:oleObj name="Equation" r:id="rId4" imgW="1333500" imgH="1282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97920" y="2787902"/>
                        <a:ext cx="3354388" cy="32337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Examining the </a:t>
            </a:r>
            <a:r>
              <a:rPr lang="en-US" b="1" dirty="0" smtClean="0">
                <a:solidFill>
                  <a:schemeClr val="tx2"/>
                </a:solidFill>
              </a:rPr>
              <a:t>Z</a:t>
            </a:r>
            <a:r>
              <a:rPr lang="en-US" dirty="0" smtClean="0">
                <a:solidFill>
                  <a:schemeClr val="tx2"/>
                </a:solidFill>
              </a:rPr>
              <a:t> matrix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5356202"/>
              </p:ext>
            </p:extLst>
          </p:nvPr>
        </p:nvGraphicFramePr>
        <p:xfrm>
          <a:off x="1017746" y="1891740"/>
          <a:ext cx="345122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29" name="Equation" r:id="rId6" imgW="1371600" imgH="215900" progId="Equation.3">
                  <p:embed/>
                </p:oleObj>
              </mc:Choice>
              <mc:Fallback>
                <p:oleObj name="Equation" r:id="rId6" imgW="1371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7746" y="1891740"/>
                        <a:ext cx="3451225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3" name="TextBox 8"/>
          <p:cNvSpPr txBox="1">
            <a:spLocks noChangeArrowheads="1"/>
          </p:cNvSpPr>
          <p:nvPr/>
        </p:nvSpPr>
        <p:spPr bwMode="auto">
          <a:xfrm>
            <a:off x="965910" y="1367860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Observation equation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9080539"/>
              </p:ext>
            </p:extLst>
          </p:nvPr>
        </p:nvGraphicFramePr>
        <p:xfrm>
          <a:off x="4514850" y="1972902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30" name="Equation" r:id="rId8" imgW="114300" imgH="165100" progId="Equation.3">
                  <p:embed/>
                </p:oleObj>
              </mc:Choice>
              <mc:Fallback>
                <p:oleObj name="Equation" r:id="rId8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514850" y="1972902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1694489" y="1924538"/>
            <a:ext cx="352989" cy="404792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9388315"/>
              </p:ext>
            </p:extLst>
          </p:nvPr>
        </p:nvGraphicFramePr>
        <p:xfrm>
          <a:off x="516152" y="2787902"/>
          <a:ext cx="1789112" cy="323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31" name="Equation" r:id="rId10" imgW="711200" imgH="1282700" progId="Equation.3">
                  <p:embed/>
                </p:oleObj>
              </mc:Choice>
              <mc:Fallback>
                <p:oleObj name="Equation" r:id="rId10" imgW="711200" imgH="1282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6152" y="2787902"/>
                        <a:ext cx="1789112" cy="32337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018946"/>
              </p:ext>
            </p:extLst>
          </p:nvPr>
        </p:nvGraphicFramePr>
        <p:xfrm>
          <a:off x="2523654" y="2787901"/>
          <a:ext cx="2555875" cy="3233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32" name="Equation" r:id="rId12" imgW="1016000" imgH="1282700" progId="Equation.3">
                  <p:embed/>
                </p:oleObj>
              </mc:Choice>
              <mc:Fallback>
                <p:oleObj name="Equation" r:id="rId12" imgW="1016000" imgH="1282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3654" y="2787901"/>
                        <a:ext cx="2555875" cy="32337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1226507" y="2476450"/>
            <a:ext cx="10140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1 state?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64920" y="2476450"/>
            <a:ext cx="1114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2 states?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709346" y="2476450"/>
            <a:ext cx="1114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3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states?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111669" y="5950240"/>
            <a:ext cx="49206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We will use model selection criteria to decide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57559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13" grpId="0"/>
      <p:bldP spid="14" grpId="0"/>
      <p:bldP spid="16" grpId="0"/>
      <p:bldP spid="1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Relationship between PCA &amp; DFA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9491992"/>
              </p:ext>
            </p:extLst>
          </p:nvPr>
        </p:nvGraphicFramePr>
        <p:xfrm>
          <a:off x="1520825" y="2638425"/>
          <a:ext cx="3036888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8" name="Equation" r:id="rId4" imgW="1206500" imgH="254000" progId="Equation.3">
                  <p:embed/>
                </p:oleObj>
              </mc:Choice>
              <mc:Fallback>
                <p:oleObj name="Equation" r:id="rId4" imgW="1206500" imgH="254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0825" y="2638425"/>
                        <a:ext cx="3036888" cy="6413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7341769" y="6488113"/>
            <a:ext cx="179429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Zuur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et al. (2003)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1282700" y="1925638"/>
            <a:ext cx="485261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230188" indent="-230188">
              <a:buFont typeface="Arial"/>
              <a:buChar char="•"/>
            </a:pPr>
            <a:r>
              <a:rPr lang="en-US" sz="2400" dirty="0" smtClean="0">
                <a:latin typeface="Calibri" pitchFamily="34" charset="0"/>
              </a:rPr>
              <a:t>Similarity with PCA can be seen via</a:t>
            </a:r>
            <a:endParaRPr lang="en-US" sz="2400" dirty="0">
              <a:latin typeface="Calibri" pitchFamily="34" charset="0"/>
            </a:endParaRPr>
          </a:p>
        </p:txBody>
      </p:sp>
      <p:sp>
        <p:nvSpPr>
          <p:cNvPr id="16" name="TextBox 8"/>
          <p:cNvSpPr txBox="1">
            <a:spLocks noChangeArrowheads="1"/>
          </p:cNvSpPr>
          <p:nvPr/>
        </p:nvSpPr>
        <p:spPr bwMode="auto">
          <a:xfrm>
            <a:off x="1282700" y="3530945"/>
            <a:ext cx="6545382" cy="11387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230188" indent="-230188">
              <a:spcAft>
                <a:spcPts val="2400"/>
              </a:spcAft>
              <a:buFont typeface="Arial"/>
              <a:buChar char="•"/>
            </a:pPr>
            <a:r>
              <a:rPr lang="en-US" sz="2400" dirty="0" smtClean="0">
                <a:latin typeface="Calibri" pitchFamily="34" charset="0"/>
              </a:rPr>
              <a:t>In PCA, however, </a:t>
            </a:r>
            <a:r>
              <a:rPr lang="en-US" sz="2400" b="1" dirty="0" smtClean="0">
                <a:latin typeface="Calibri" pitchFamily="34" charset="0"/>
              </a:rPr>
              <a:t>R</a:t>
            </a:r>
            <a:r>
              <a:rPr lang="en-US" sz="2400" dirty="0" smtClean="0">
                <a:latin typeface="Calibri" pitchFamily="34" charset="0"/>
              </a:rPr>
              <a:t> is constrained to be diagonal</a:t>
            </a:r>
          </a:p>
          <a:p>
            <a:pPr marL="230188" indent="-230188">
              <a:spcAft>
                <a:spcPts val="2400"/>
              </a:spcAft>
              <a:buFont typeface="Arial"/>
              <a:buChar char="•"/>
            </a:pPr>
            <a:r>
              <a:rPr lang="en-US" sz="2400" dirty="0" smtClean="0">
                <a:latin typeface="Calibri" pitchFamily="34" charset="0"/>
              </a:rPr>
              <a:t>Not so in DFA</a:t>
            </a:r>
            <a:endParaRPr lang="en-US" sz="24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781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Various forms for </a:t>
            </a:r>
            <a:r>
              <a:rPr lang="en-US" b="1" dirty="0" smtClean="0">
                <a:solidFill>
                  <a:schemeClr val="tx2"/>
                </a:solidFill>
              </a:rPr>
              <a:t>R</a:t>
            </a:r>
          </a:p>
        </p:txBody>
      </p:sp>
      <p:sp>
        <p:nvSpPr>
          <p:cNvPr id="4" name="Rectangle 3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535524" y="3971284"/>
            <a:ext cx="2916198" cy="55791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0" lvl="1" algn="ctr">
              <a:spcAft>
                <a:spcPts val="600"/>
              </a:spcAft>
              <a:defRPr/>
            </a:pPr>
            <a:r>
              <a:rPr lang="en-US" sz="2400" u="sng" dirty="0" smtClean="0">
                <a:solidFill>
                  <a:schemeClr val="tx1"/>
                </a:solidFill>
              </a:rPr>
              <a:t>Diagonal &amp; unequal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0641277"/>
              </p:ext>
            </p:extLst>
          </p:nvPr>
        </p:nvGraphicFramePr>
        <p:xfrm>
          <a:off x="1125538" y="2130426"/>
          <a:ext cx="1736725" cy="1335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4" name="Equation" r:id="rId4" imgW="1155700" imgH="889000" progId="Equation.3">
                  <p:embed/>
                </p:oleObj>
              </mc:Choice>
              <mc:Fallback>
                <p:oleObj name="Equation" r:id="rId4" imgW="11557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25538" y="2130426"/>
                        <a:ext cx="1736725" cy="1335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546360" y="1443516"/>
            <a:ext cx="2894527" cy="610967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0" lvl="1" algn="ctr">
              <a:spcAft>
                <a:spcPts val="600"/>
              </a:spcAft>
              <a:defRPr/>
            </a:pPr>
            <a:r>
              <a:rPr lang="en-US" sz="2400" u="sng" dirty="0" smtClean="0">
                <a:solidFill>
                  <a:schemeClr val="tx1"/>
                </a:solidFill>
              </a:rPr>
              <a:t>Diagonal &amp; equal</a:t>
            </a:r>
          </a:p>
        </p:txBody>
      </p:sp>
      <p:sp>
        <p:nvSpPr>
          <p:cNvPr id="7" name="TextBox 5"/>
          <p:cNvSpPr txBox="1">
            <a:spLocks noChangeArrowheads="1"/>
          </p:cNvSpPr>
          <p:nvPr/>
        </p:nvSpPr>
        <p:spPr bwMode="auto">
          <a:xfrm>
            <a:off x="4454115" y="1454346"/>
            <a:ext cx="3974710" cy="589306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0" lvl="1" algn="ctr">
              <a:spcAft>
                <a:spcPts val="600"/>
              </a:spcAft>
              <a:defRPr/>
            </a:pPr>
            <a:r>
              <a:rPr lang="en-US" sz="2400" u="sng" dirty="0" smtClean="0">
                <a:solidFill>
                  <a:schemeClr val="tx1"/>
                </a:solidFill>
              </a:rPr>
              <a:t>Equal variance &amp; covariance</a:t>
            </a:r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3862665" y="3985097"/>
            <a:ext cx="5157610" cy="530292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0" lvl="1" algn="ctr">
              <a:spcAft>
                <a:spcPts val="600"/>
              </a:spcAft>
              <a:defRPr/>
            </a:pPr>
            <a:r>
              <a:rPr lang="en-US" sz="2400" u="sng" dirty="0" err="1" smtClean="0">
                <a:solidFill>
                  <a:schemeClr val="tx1"/>
                </a:solidFill>
              </a:rPr>
              <a:t>Spp</a:t>
            </a:r>
            <a:r>
              <a:rPr lang="en-US" sz="2400" u="sng" dirty="0" smtClean="0">
                <a:solidFill>
                  <a:schemeClr val="tx1"/>
                </a:solidFill>
              </a:rPr>
              <a:t>-specific variances &amp; </a:t>
            </a:r>
            <a:r>
              <a:rPr lang="en-US" sz="2400" u="sng" dirty="0" err="1" smtClean="0">
                <a:solidFill>
                  <a:schemeClr val="tx1"/>
                </a:solidFill>
              </a:rPr>
              <a:t>covariances</a:t>
            </a:r>
            <a:endParaRPr lang="en-US" sz="2400" u="sng" dirty="0" smtClean="0">
              <a:solidFill>
                <a:schemeClr val="tx1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931078"/>
              </p:ext>
            </p:extLst>
          </p:nvPr>
        </p:nvGraphicFramePr>
        <p:xfrm>
          <a:off x="972644" y="4489504"/>
          <a:ext cx="2041958" cy="1564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5" name="Equation" r:id="rId6" imgW="1358900" imgH="1041400" progId="Equation.3">
                  <p:embed/>
                </p:oleObj>
              </mc:Choice>
              <mc:Fallback>
                <p:oleObj name="Equation" r:id="rId6" imgW="1358900" imgH="1041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72644" y="4489504"/>
                        <a:ext cx="2041958" cy="15648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5417548"/>
              </p:ext>
            </p:extLst>
          </p:nvPr>
        </p:nvGraphicFramePr>
        <p:xfrm>
          <a:off x="5048250" y="4479925"/>
          <a:ext cx="2787650" cy="158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6" name="Equation" r:id="rId8" imgW="1854200" imgH="1054100" progId="Equation.3">
                  <p:embed/>
                </p:oleObj>
              </mc:Choice>
              <mc:Fallback>
                <p:oleObj name="Equation" r:id="rId8" imgW="1854200" imgH="1054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48250" y="4479925"/>
                        <a:ext cx="2787650" cy="158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4714935"/>
              </p:ext>
            </p:extLst>
          </p:nvPr>
        </p:nvGraphicFramePr>
        <p:xfrm>
          <a:off x="5573108" y="2035175"/>
          <a:ext cx="1736725" cy="1525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7" name="Equation" r:id="rId10" imgW="1155700" imgH="1016000" progId="Equation.3">
                  <p:embed/>
                </p:oleObj>
              </mc:Choice>
              <mc:Fallback>
                <p:oleObj name="Equation" r:id="rId10" imgW="1155700" imgH="1016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573108" y="2035175"/>
                        <a:ext cx="1736725" cy="1525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0658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Iterative approach to model building</a:t>
            </a:r>
          </a:p>
        </p:txBody>
      </p:sp>
      <p:sp>
        <p:nvSpPr>
          <p:cNvPr id="28675" name="TextBox 5"/>
          <p:cNvSpPr txBox="1">
            <a:spLocks noChangeArrowheads="1"/>
          </p:cNvSpPr>
          <p:nvPr/>
        </p:nvSpPr>
        <p:spPr bwMode="auto">
          <a:xfrm>
            <a:off x="2344738" y="1608138"/>
            <a:ext cx="2193925" cy="63976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Postulate general class of models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2344738" y="2722563"/>
            <a:ext cx="2193925" cy="63976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Identify candidate model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344738" y="3871913"/>
            <a:ext cx="2193925" cy="63976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Estimate parameters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7" name="TextBox 5"/>
          <p:cNvSpPr txBox="1">
            <a:spLocks noChangeArrowheads="1"/>
          </p:cNvSpPr>
          <p:nvPr/>
        </p:nvSpPr>
        <p:spPr bwMode="auto">
          <a:xfrm>
            <a:off x="2344738" y="4975225"/>
            <a:ext cx="2193925" cy="639763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>
                <a:solidFill>
                  <a:srgbClr val="FFFFFF"/>
                </a:solidFill>
                <a:latin typeface="Calibri" charset="0"/>
              </a:rPr>
              <a:t>Diagnostics:</a:t>
            </a:r>
          </a:p>
          <a:p>
            <a:pPr algn="ctr" eaLnBrk="1" hangingPunct="1"/>
            <a:r>
              <a:rPr lang="en-US" sz="1800">
                <a:solidFill>
                  <a:srgbClr val="FFFFFF"/>
                </a:solidFill>
                <a:latin typeface="Calibri" charset="0"/>
              </a:rPr>
              <a:t>is model adequate?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5578475" y="4975225"/>
            <a:ext cx="2193925" cy="639763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Use model for forecasting or control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cxnSp>
        <p:nvCxnSpPr>
          <p:cNvPr id="10" name="Straight Arrow Connector 9"/>
          <p:cNvCxnSpPr>
            <a:stCxn id="28675" idx="2"/>
            <a:endCxn id="5" idx="0"/>
          </p:cNvCxnSpPr>
          <p:nvPr/>
        </p:nvCxnSpPr>
        <p:spPr>
          <a:xfrm rot="5400000">
            <a:off x="3205956" y="2485232"/>
            <a:ext cx="473075" cy="158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2"/>
            <a:endCxn id="6" idx="0"/>
          </p:cNvCxnSpPr>
          <p:nvPr/>
        </p:nvCxnSpPr>
        <p:spPr>
          <a:xfrm rot="5400000">
            <a:off x="3186906" y="3617119"/>
            <a:ext cx="511175" cy="158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>
          <a:xfrm rot="5400000">
            <a:off x="3211513" y="4743450"/>
            <a:ext cx="461962" cy="158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7" idx="1"/>
            <a:endCxn id="5" idx="1"/>
          </p:cNvCxnSpPr>
          <p:nvPr/>
        </p:nvCxnSpPr>
        <p:spPr>
          <a:xfrm rot="10800000">
            <a:off x="2344738" y="3041650"/>
            <a:ext cx="1587" cy="2252663"/>
          </a:xfrm>
          <a:prstGeom prst="bentConnector3">
            <a:avLst>
              <a:gd name="adj1" fmla="val 58890510"/>
            </a:avLst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533" name="TextBox 31"/>
          <p:cNvSpPr txBox="1">
            <a:spLocks noChangeArrowheads="1"/>
          </p:cNvSpPr>
          <p:nvPr/>
        </p:nvSpPr>
        <p:spPr bwMode="auto">
          <a:xfrm>
            <a:off x="1562100" y="5294313"/>
            <a:ext cx="641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>
                <a:solidFill>
                  <a:srgbClr val="7F7F7F"/>
                </a:solidFill>
                <a:latin typeface="Calibri" charset="0"/>
              </a:rPr>
              <a:t>No</a:t>
            </a:r>
          </a:p>
        </p:txBody>
      </p:sp>
      <p:sp>
        <p:nvSpPr>
          <p:cNvPr id="107534" name="TextBox 37"/>
          <p:cNvSpPr txBox="1">
            <a:spLocks noChangeArrowheads="1"/>
          </p:cNvSpPr>
          <p:nvPr/>
        </p:nvSpPr>
        <p:spPr bwMode="auto">
          <a:xfrm>
            <a:off x="4732338" y="5294313"/>
            <a:ext cx="6397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>
                <a:solidFill>
                  <a:srgbClr val="7F7F7F"/>
                </a:solidFill>
                <a:latin typeface="Calibri" charset="0"/>
              </a:rPr>
              <a:t>Yes</a:t>
            </a:r>
          </a:p>
        </p:txBody>
      </p:sp>
      <p:cxnSp>
        <p:nvCxnSpPr>
          <p:cNvPr id="25" name="Straight Arrow Connector 24"/>
          <p:cNvCxnSpPr>
            <a:stCxn id="7" idx="3"/>
            <a:endCxn id="8" idx="1"/>
          </p:cNvCxnSpPr>
          <p:nvPr/>
        </p:nvCxnSpPr>
        <p:spPr>
          <a:xfrm>
            <a:off x="4538663" y="5294313"/>
            <a:ext cx="1039812" cy="1587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1795216" y="1379843"/>
            <a:ext cx="3297335" cy="1086778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76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Some caveats in fitting DFA models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5453860"/>
              </p:ext>
            </p:extLst>
          </p:nvPr>
        </p:nvGraphicFramePr>
        <p:xfrm>
          <a:off x="1017746" y="1924265"/>
          <a:ext cx="2049463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24" name="Equation" r:id="rId4" imgW="812800" imgH="241300" progId="Equation.3">
                  <p:embed/>
                </p:oleObj>
              </mc:Choice>
              <mc:Fallback>
                <p:oleObj name="Equation" r:id="rId4" imgW="812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7746" y="1924265"/>
                        <a:ext cx="2049463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7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525960"/>
              </p:ext>
            </p:extLst>
          </p:nvPr>
        </p:nvGraphicFramePr>
        <p:xfrm>
          <a:off x="5201861" y="1942407"/>
          <a:ext cx="2713037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25" name="Equation" r:id="rId6" imgW="1079500" imgH="241300" progId="Equation.3">
                  <p:embed/>
                </p:oleObj>
              </mc:Choice>
              <mc:Fallback>
                <p:oleObj name="Equation" r:id="rId6" imgW="10795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01861" y="1942407"/>
                        <a:ext cx="2713037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2" name="TextBox 8"/>
          <p:cNvSpPr txBox="1">
            <a:spLocks noChangeArrowheads="1"/>
          </p:cNvSpPr>
          <p:nvPr/>
        </p:nvSpPr>
        <p:spPr bwMode="auto">
          <a:xfrm>
            <a:off x="965910" y="1481159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578365"/>
              </p:ext>
            </p:extLst>
          </p:nvPr>
        </p:nvGraphicFramePr>
        <p:xfrm>
          <a:off x="1017746" y="3913188"/>
          <a:ext cx="345122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26" name="Equation" r:id="rId8" imgW="1371600" imgH="215900" progId="Equation.3">
                  <p:embed/>
                </p:oleObj>
              </mc:Choice>
              <mc:Fallback>
                <p:oleObj name="Equation" r:id="rId8" imgW="1371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7746" y="3913188"/>
                        <a:ext cx="3451225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9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4161510"/>
              </p:ext>
            </p:extLst>
          </p:nvPr>
        </p:nvGraphicFramePr>
        <p:xfrm>
          <a:off x="5289173" y="3869897"/>
          <a:ext cx="2617788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27" name="Equation" r:id="rId10" imgW="1041400" imgH="241300" progId="Equation.3">
                  <p:embed/>
                </p:oleObj>
              </mc:Choice>
              <mc:Fallback>
                <p:oleObj name="Equation" r:id="rId10" imgW="1041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9173" y="3869897"/>
                        <a:ext cx="2617788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3" name="TextBox 8"/>
          <p:cNvSpPr txBox="1">
            <a:spLocks noChangeArrowheads="1"/>
          </p:cNvSpPr>
          <p:nvPr/>
        </p:nvSpPr>
        <p:spPr bwMode="auto">
          <a:xfrm>
            <a:off x="965910" y="3389308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Observation equation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0852" y="6488113"/>
            <a:ext cx="374521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Harvey et al. (1989);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Zuur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et al. (2003)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697593" y="3939220"/>
            <a:ext cx="647935" cy="466486"/>
          </a:xfrm>
          <a:prstGeom prst="rect">
            <a:avLst/>
          </a:prstGeom>
          <a:noFill/>
          <a:ln w="28575" cmpd="sng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33200" y="4546451"/>
            <a:ext cx="24814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  <a:latin typeface="+mn-lt"/>
              </a:rPr>
              <a:t>Infinite combinations!</a:t>
            </a:r>
            <a:endParaRPr lang="en-US" sz="2000" dirty="0">
              <a:solidFill>
                <a:schemeClr val="accent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46677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Some caveats in fitting DFA models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2999314"/>
              </p:ext>
            </p:extLst>
          </p:nvPr>
        </p:nvGraphicFramePr>
        <p:xfrm>
          <a:off x="1017746" y="1924265"/>
          <a:ext cx="2049463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14" name="Equation" r:id="rId4" imgW="812800" imgH="241300" progId="Equation.3">
                  <p:embed/>
                </p:oleObj>
              </mc:Choice>
              <mc:Fallback>
                <p:oleObj name="Equation" r:id="rId4" imgW="812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7746" y="1924265"/>
                        <a:ext cx="2049463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7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7661752"/>
              </p:ext>
            </p:extLst>
          </p:nvPr>
        </p:nvGraphicFramePr>
        <p:xfrm>
          <a:off x="5201861" y="1942407"/>
          <a:ext cx="2713037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15" name="Equation" r:id="rId6" imgW="1079500" imgH="241300" progId="Equation.3">
                  <p:embed/>
                </p:oleObj>
              </mc:Choice>
              <mc:Fallback>
                <p:oleObj name="Equation" r:id="rId6" imgW="10795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01861" y="1942407"/>
                        <a:ext cx="2713037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2" name="TextBox 8"/>
          <p:cNvSpPr txBox="1">
            <a:spLocks noChangeArrowheads="1"/>
          </p:cNvSpPr>
          <p:nvPr/>
        </p:nvSpPr>
        <p:spPr bwMode="auto">
          <a:xfrm>
            <a:off x="965910" y="1481159"/>
            <a:ext cx="2009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State equation</a:t>
            </a:r>
          </a:p>
        </p:txBody>
      </p:sp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4906234"/>
              </p:ext>
            </p:extLst>
          </p:nvPr>
        </p:nvGraphicFramePr>
        <p:xfrm>
          <a:off x="1017746" y="3913188"/>
          <a:ext cx="345122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16" name="Equation" r:id="rId8" imgW="1371600" imgH="215900" progId="Equation.3">
                  <p:embed/>
                </p:oleObj>
              </mc:Choice>
              <mc:Fallback>
                <p:oleObj name="Equation" r:id="rId8" imgW="1371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7746" y="3913188"/>
                        <a:ext cx="3451225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9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2855248"/>
              </p:ext>
            </p:extLst>
          </p:nvPr>
        </p:nvGraphicFramePr>
        <p:xfrm>
          <a:off x="5289173" y="3869897"/>
          <a:ext cx="2617788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17" name="Equation" r:id="rId10" imgW="1041400" imgH="241300" progId="Equation.3">
                  <p:embed/>
                </p:oleObj>
              </mc:Choice>
              <mc:Fallback>
                <p:oleObj name="Equation" r:id="rId10" imgW="1041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9173" y="3869897"/>
                        <a:ext cx="2617788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3" name="TextBox 8"/>
          <p:cNvSpPr txBox="1">
            <a:spLocks noChangeArrowheads="1"/>
          </p:cNvSpPr>
          <p:nvPr/>
        </p:nvSpPr>
        <p:spPr bwMode="auto">
          <a:xfrm>
            <a:off x="965910" y="3389308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Observation equation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0852" y="6488113"/>
            <a:ext cx="374521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Harvey et al. (1989);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Zuur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et al. (2003)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360556" y="1969610"/>
            <a:ext cx="427637" cy="518318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525192" y="2573458"/>
            <a:ext cx="20927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1) Set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Q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=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Identity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694489" y="3945986"/>
            <a:ext cx="352989" cy="404792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664737" y="4546451"/>
            <a:ext cx="3476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2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) Constrain portions of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Z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and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a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559634" y="3945986"/>
            <a:ext cx="352989" cy="404792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/>
      <p:bldP spid="2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7233568"/>
              </p:ext>
            </p:extLst>
          </p:nvPr>
        </p:nvGraphicFramePr>
        <p:xfrm>
          <a:off x="1678890" y="3024525"/>
          <a:ext cx="1628775" cy="323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08" name="Equation" r:id="rId4" imgW="647700" imgH="1282700" progId="Equation.3">
                  <p:embed/>
                </p:oleObj>
              </mc:Choice>
              <mc:Fallback>
                <p:oleObj name="Equation" r:id="rId4" imgW="647700" imgH="1282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8890" y="3024525"/>
                        <a:ext cx="1628775" cy="3233737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Constraining the </a:t>
            </a:r>
            <a:r>
              <a:rPr lang="en-US" b="1" dirty="0" smtClean="0">
                <a:solidFill>
                  <a:schemeClr val="tx2"/>
                </a:solidFill>
              </a:rPr>
              <a:t>a</a:t>
            </a:r>
            <a:r>
              <a:rPr lang="en-US" dirty="0" smtClean="0">
                <a:solidFill>
                  <a:schemeClr val="tx2"/>
                </a:solidFill>
              </a:rPr>
              <a:t> vector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4398515"/>
              </p:ext>
            </p:extLst>
          </p:nvPr>
        </p:nvGraphicFramePr>
        <p:xfrm>
          <a:off x="1017746" y="1891740"/>
          <a:ext cx="345122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09" name="Equation" r:id="rId6" imgW="1371600" imgH="215900" progId="Equation.3">
                  <p:embed/>
                </p:oleObj>
              </mc:Choice>
              <mc:Fallback>
                <p:oleObj name="Equation" r:id="rId6" imgW="1371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7746" y="1891740"/>
                        <a:ext cx="3451225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9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931097"/>
              </p:ext>
            </p:extLst>
          </p:nvPr>
        </p:nvGraphicFramePr>
        <p:xfrm>
          <a:off x="5289173" y="1848449"/>
          <a:ext cx="2617788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10" name="Equation" r:id="rId8" imgW="1041400" imgH="241300" progId="Equation.3">
                  <p:embed/>
                </p:oleObj>
              </mc:Choice>
              <mc:Fallback>
                <p:oleObj name="Equation" r:id="rId8" imgW="1041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9173" y="1848449"/>
                        <a:ext cx="2617788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3" name="TextBox 8"/>
          <p:cNvSpPr txBox="1">
            <a:spLocks noChangeArrowheads="1"/>
          </p:cNvSpPr>
          <p:nvPr/>
        </p:nvSpPr>
        <p:spPr bwMode="auto">
          <a:xfrm>
            <a:off x="965910" y="1367860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Observation equation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0852" y="6488113"/>
            <a:ext cx="374521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Harvey et al. (1989);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Zuur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et al. (2003)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99728" y="2486129"/>
            <a:ext cx="46772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Constraining portions of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a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(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eg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, </a:t>
            </a:r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n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= 5; </a:t>
            </a:r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m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= 3)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559634" y="1924538"/>
            <a:ext cx="352989" cy="404792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2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8559871"/>
              </p:ext>
            </p:extLst>
          </p:nvPr>
        </p:nvGraphicFramePr>
        <p:xfrm>
          <a:off x="1679575" y="3135313"/>
          <a:ext cx="1628775" cy="300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66" name="Equation" r:id="rId4" imgW="647700" imgH="1193800" progId="Equation.3">
                  <p:embed/>
                </p:oleObj>
              </mc:Choice>
              <mc:Fallback>
                <p:oleObj name="Equation" r:id="rId4" imgW="647700" imgH="1193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9575" y="3135313"/>
                        <a:ext cx="1628775" cy="30099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Constraining the </a:t>
            </a:r>
            <a:r>
              <a:rPr lang="en-US" b="1" dirty="0" smtClean="0">
                <a:solidFill>
                  <a:schemeClr val="tx2"/>
                </a:solidFill>
              </a:rPr>
              <a:t>a</a:t>
            </a:r>
            <a:r>
              <a:rPr lang="en-US" dirty="0" smtClean="0">
                <a:solidFill>
                  <a:schemeClr val="tx2"/>
                </a:solidFill>
              </a:rPr>
              <a:t> vector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4180670"/>
              </p:ext>
            </p:extLst>
          </p:nvPr>
        </p:nvGraphicFramePr>
        <p:xfrm>
          <a:off x="1017746" y="1891740"/>
          <a:ext cx="345122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67" name="Equation" r:id="rId6" imgW="1371600" imgH="215900" progId="Equation.3">
                  <p:embed/>
                </p:oleObj>
              </mc:Choice>
              <mc:Fallback>
                <p:oleObj name="Equation" r:id="rId6" imgW="1371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7746" y="1891740"/>
                        <a:ext cx="3451225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9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8321710"/>
              </p:ext>
            </p:extLst>
          </p:nvPr>
        </p:nvGraphicFramePr>
        <p:xfrm>
          <a:off x="5289173" y="1848449"/>
          <a:ext cx="2617788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68" name="Equation" r:id="rId8" imgW="1041400" imgH="241300" progId="Equation.3">
                  <p:embed/>
                </p:oleObj>
              </mc:Choice>
              <mc:Fallback>
                <p:oleObj name="Equation" r:id="rId8" imgW="1041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9173" y="1848449"/>
                        <a:ext cx="2617788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3" name="TextBox 8"/>
          <p:cNvSpPr txBox="1">
            <a:spLocks noChangeArrowheads="1"/>
          </p:cNvSpPr>
          <p:nvPr/>
        </p:nvSpPr>
        <p:spPr bwMode="auto">
          <a:xfrm>
            <a:off x="965910" y="1367860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Observation equation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0852" y="6488113"/>
            <a:ext cx="374521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Harvey et al. (1989);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Zuur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et al. (2003)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99728" y="2486129"/>
            <a:ext cx="46772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Constraining portions of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a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(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eg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, </a:t>
            </a:r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n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= 5; </a:t>
            </a:r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m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= 3)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559634" y="1924538"/>
            <a:ext cx="352989" cy="404792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9522895"/>
              </p:ext>
            </p:extLst>
          </p:nvPr>
        </p:nvGraphicFramePr>
        <p:xfrm>
          <a:off x="3611878" y="3861787"/>
          <a:ext cx="4090988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69" name="Equation" r:id="rId10" imgW="1625600" imgH="215900" progId="Equation.3">
                  <p:embed/>
                </p:oleObj>
              </mc:Choice>
              <mc:Fallback>
                <p:oleObj name="Equation" r:id="rId10" imgW="1625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11878" y="3861787"/>
                        <a:ext cx="4090988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3591390" y="4543406"/>
            <a:ext cx="4924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28650" indent="-628650"/>
            <a:r>
              <a:rPr lang="en-US" sz="2000" i="1" dirty="0" smtClean="0">
                <a:solidFill>
                  <a:srgbClr val="953735"/>
                </a:solidFill>
                <a:latin typeface="+mn-lt"/>
              </a:rPr>
              <a:t>Note</a:t>
            </a:r>
            <a:r>
              <a:rPr lang="en-US" sz="2000" dirty="0" smtClean="0">
                <a:solidFill>
                  <a:srgbClr val="953735"/>
                </a:solidFill>
                <a:latin typeface="+mn-lt"/>
              </a:rPr>
              <a:t>:	This approach causes the EM algorithm to take a very long time to converge</a:t>
            </a:r>
            <a:endParaRPr lang="en-US" sz="2000" b="1" dirty="0">
              <a:solidFill>
                <a:srgbClr val="953735"/>
              </a:solidFill>
              <a:latin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591390" y="5307800"/>
            <a:ext cx="4924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28650" indent="-628650"/>
            <a:r>
              <a:rPr lang="en-US" sz="2000" i="1" dirty="0" err="1" smtClean="0">
                <a:solidFill>
                  <a:schemeClr val="accent3">
                    <a:lumMod val="50000"/>
                  </a:schemeClr>
                </a:solidFill>
                <a:latin typeface="+mn-lt"/>
              </a:rPr>
              <a:t>Soln</a:t>
            </a:r>
            <a:r>
              <a:rPr lang="en-US" sz="2000" dirty="0" smtClean="0">
                <a:solidFill>
                  <a:schemeClr val="accent3">
                    <a:lumMod val="50000"/>
                  </a:schemeClr>
                </a:solidFill>
                <a:latin typeface="+mn-lt"/>
              </a:rPr>
              <a:t>:	We will demean our data and set 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latin typeface="+mn-lt"/>
              </a:rPr>
              <a:t>a</a:t>
            </a:r>
            <a:r>
              <a:rPr lang="en-US" sz="2000" dirty="0" smtClean="0">
                <a:solidFill>
                  <a:schemeClr val="accent3">
                    <a:lumMod val="50000"/>
                  </a:schemeClr>
                </a:solidFill>
                <a:latin typeface="+mn-lt"/>
              </a:rPr>
              <a:t> = 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  <a:latin typeface="+mn-lt"/>
              </a:rPr>
              <a:t>0</a:t>
            </a:r>
            <a:endParaRPr lang="en-US" sz="2000" b="1" dirty="0">
              <a:solidFill>
                <a:schemeClr val="accent3">
                  <a:lumMod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5344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8931181"/>
              </p:ext>
            </p:extLst>
          </p:nvPr>
        </p:nvGraphicFramePr>
        <p:xfrm>
          <a:off x="480088" y="3037770"/>
          <a:ext cx="3067050" cy="3490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1" name="Equation" r:id="rId4" imgW="1219200" imgH="1384300" progId="Equation.3">
                  <p:embed/>
                </p:oleObj>
              </mc:Choice>
              <mc:Fallback>
                <p:oleObj name="Equation" r:id="rId4" imgW="1219200" imgH="1384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88" y="3037770"/>
                        <a:ext cx="3067050" cy="34909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Constraining the </a:t>
            </a:r>
            <a:r>
              <a:rPr lang="en-US" b="1" dirty="0" smtClean="0">
                <a:solidFill>
                  <a:schemeClr val="tx2"/>
                </a:solidFill>
              </a:rPr>
              <a:t>Z</a:t>
            </a:r>
            <a:r>
              <a:rPr lang="en-US" dirty="0" smtClean="0">
                <a:solidFill>
                  <a:schemeClr val="tx2"/>
                </a:solidFill>
              </a:rPr>
              <a:t> matrix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5925916"/>
              </p:ext>
            </p:extLst>
          </p:nvPr>
        </p:nvGraphicFramePr>
        <p:xfrm>
          <a:off x="1017746" y="1891740"/>
          <a:ext cx="345122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2" name="Equation" r:id="rId6" imgW="1371600" imgH="215900" progId="Equation.3">
                  <p:embed/>
                </p:oleObj>
              </mc:Choice>
              <mc:Fallback>
                <p:oleObj name="Equation" r:id="rId6" imgW="1371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7746" y="1891740"/>
                        <a:ext cx="3451225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9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0888269"/>
              </p:ext>
            </p:extLst>
          </p:nvPr>
        </p:nvGraphicFramePr>
        <p:xfrm>
          <a:off x="5289173" y="1848449"/>
          <a:ext cx="2617788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3" name="Equation" r:id="rId8" imgW="1041400" imgH="241300" progId="Equation.3">
                  <p:embed/>
                </p:oleObj>
              </mc:Choice>
              <mc:Fallback>
                <p:oleObj name="Equation" r:id="rId8" imgW="1041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9173" y="1848449"/>
                        <a:ext cx="2617788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3" name="TextBox 8"/>
          <p:cNvSpPr txBox="1">
            <a:spLocks noChangeArrowheads="1"/>
          </p:cNvSpPr>
          <p:nvPr/>
        </p:nvSpPr>
        <p:spPr bwMode="auto">
          <a:xfrm>
            <a:off x="965910" y="1367860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Observation equation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0852" y="6488113"/>
            <a:ext cx="374521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Harvey et al. (1989);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Zuur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et al. (2003)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0980590"/>
              </p:ext>
            </p:extLst>
          </p:nvPr>
        </p:nvGraphicFramePr>
        <p:xfrm>
          <a:off x="4514850" y="1972902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4" name="Equation" r:id="rId10" imgW="114300" imgH="165100" progId="Equation.3">
                  <p:embed/>
                </p:oleObj>
              </mc:Choice>
              <mc:Fallback>
                <p:oleObj name="Equation" r:id="rId10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514850" y="1972902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1694489" y="1924538"/>
            <a:ext cx="352989" cy="404792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44714" y="2525003"/>
            <a:ext cx="4678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Constraining portions of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Z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(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eg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, </a:t>
            </a:r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n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= 5; </a:t>
            </a:r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m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= 3)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14001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8527432"/>
              </p:ext>
            </p:extLst>
          </p:nvPr>
        </p:nvGraphicFramePr>
        <p:xfrm>
          <a:off x="480088" y="3037770"/>
          <a:ext cx="3067050" cy="3490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16" name="Equation" r:id="rId4" imgW="1219200" imgH="1384300" progId="Equation.3">
                  <p:embed/>
                </p:oleObj>
              </mc:Choice>
              <mc:Fallback>
                <p:oleObj name="Equation" r:id="rId4" imgW="1219200" imgH="1384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88" y="3037770"/>
                        <a:ext cx="3067050" cy="34909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Constraining the </a:t>
            </a:r>
            <a:r>
              <a:rPr lang="en-US" b="1" dirty="0" smtClean="0">
                <a:solidFill>
                  <a:schemeClr val="tx2"/>
                </a:solidFill>
              </a:rPr>
              <a:t>Z</a:t>
            </a:r>
            <a:r>
              <a:rPr lang="en-US" dirty="0" smtClean="0">
                <a:solidFill>
                  <a:schemeClr val="tx2"/>
                </a:solidFill>
              </a:rPr>
              <a:t> matrix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154704"/>
              </p:ext>
            </p:extLst>
          </p:nvPr>
        </p:nvGraphicFramePr>
        <p:xfrm>
          <a:off x="1017746" y="1891740"/>
          <a:ext cx="345122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17" name="Equation" r:id="rId6" imgW="1371600" imgH="215900" progId="Equation.3">
                  <p:embed/>
                </p:oleObj>
              </mc:Choice>
              <mc:Fallback>
                <p:oleObj name="Equation" r:id="rId6" imgW="1371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7746" y="1891740"/>
                        <a:ext cx="3451225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9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7055276"/>
              </p:ext>
            </p:extLst>
          </p:nvPr>
        </p:nvGraphicFramePr>
        <p:xfrm>
          <a:off x="5289173" y="1848449"/>
          <a:ext cx="2617788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18" name="Equation" r:id="rId8" imgW="1041400" imgH="241300" progId="Equation.3">
                  <p:embed/>
                </p:oleObj>
              </mc:Choice>
              <mc:Fallback>
                <p:oleObj name="Equation" r:id="rId8" imgW="1041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9173" y="1848449"/>
                        <a:ext cx="2617788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3" name="TextBox 8"/>
          <p:cNvSpPr txBox="1">
            <a:spLocks noChangeArrowheads="1"/>
          </p:cNvSpPr>
          <p:nvPr/>
        </p:nvSpPr>
        <p:spPr bwMode="auto">
          <a:xfrm>
            <a:off x="965910" y="1367860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solidFill>
                  <a:schemeClr val="tx2"/>
                </a:solidFill>
                <a:latin typeface="Calibri" pitchFamily="34" charset="0"/>
              </a:rPr>
              <a:t>Observation equation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90852" y="6488113"/>
            <a:ext cx="374521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Harvey et al. (1989);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Zuur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et al. (2003)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1857665"/>
              </p:ext>
            </p:extLst>
          </p:nvPr>
        </p:nvGraphicFramePr>
        <p:xfrm>
          <a:off x="4514850" y="1972902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19" name="Equation" r:id="rId10" imgW="114300" imgH="165100" progId="Equation.3">
                  <p:embed/>
                </p:oleObj>
              </mc:Choice>
              <mc:Fallback>
                <p:oleObj name="Equation" r:id="rId10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514850" y="1972902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1694489" y="1924538"/>
            <a:ext cx="352989" cy="404792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44714" y="2525003"/>
            <a:ext cx="4678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Constraining portions of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Z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(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eg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, </a:t>
            </a:r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n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= 5; </a:t>
            </a:r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m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= 3)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graphicFrame>
        <p:nvGraphicFramePr>
          <p:cNvPr id="31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0112908"/>
              </p:ext>
            </p:extLst>
          </p:nvPr>
        </p:nvGraphicFramePr>
        <p:xfrm>
          <a:off x="3738438" y="3570208"/>
          <a:ext cx="5081587" cy="576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20" name="Equation" r:id="rId12" imgW="2019300" imgH="228600" progId="Equation.3">
                  <p:embed/>
                </p:oleObj>
              </mc:Choice>
              <mc:Fallback>
                <p:oleObj name="Equation" r:id="rId12" imgW="20193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38438" y="3570208"/>
                        <a:ext cx="5081587" cy="5762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1781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8"/>
          <p:cNvSpPr txBox="1">
            <a:spLocks noChangeArrowheads="1"/>
          </p:cNvSpPr>
          <p:nvPr/>
        </p:nvSpPr>
        <p:spPr bwMode="auto">
          <a:xfrm>
            <a:off x="544091" y="1505718"/>
            <a:ext cx="810126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  <a:latin typeface="Calibri" pitchFamily="34" charset="0"/>
              </a:rPr>
              <a:t>We arbitrarily constrained </a:t>
            </a:r>
            <a:r>
              <a:rPr lang="en-US" sz="2400" b="1" dirty="0" smtClean="0">
                <a:solidFill>
                  <a:schemeClr val="tx2"/>
                </a:solidFill>
                <a:latin typeface="Calibri" pitchFamily="34" charset="0"/>
              </a:rPr>
              <a:t>Z</a:t>
            </a:r>
            <a:r>
              <a:rPr lang="en-US" sz="2400" dirty="0" smtClean="0">
                <a:solidFill>
                  <a:schemeClr val="tx2"/>
                </a:solidFill>
                <a:latin typeface="Calibri" pitchFamily="34" charset="0"/>
              </a:rPr>
              <a:t> to obtain just 1 of </a:t>
            </a:r>
            <a:r>
              <a:rPr lang="en-US" sz="2400" dirty="0" smtClean="0">
                <a:solidFill>
                  <a:schemeClr val="tx2"/>
                </a:solidFill>
                <a:latin typeface="Calibri" pitchFamily="34" charset="0"/>
              </a:rPr>
              <a:t>∞ solutions</a:t>
            </a:r>
            <a:endParaRPr lang="en-US" sz="2400" dirty="0">
              <a:solidFill>
                <a:schemeClr val="tx2"/>
              </a:solidFill>
              <a:latin typeface="Calibri" pitchFamily="34" charset="0"/>
            </a:endParaRPr>
          </a:p>
        </p:txBody>
      </p:sp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Rotation matrix </a:t>
            </a:r>
            <a:r>
              <a:rPr lang="en-US" b="1" dirty="0" smtClean="0">
                <a:solidFill>
                  <a:schemeClr val="tx2"/>
                </a:solidFill>
              </a:rPr>
              <a:t>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2135319"/>
              </p:ext>
            </p:extLst>
          </p:nvPr>
        </p:nvGraphicFramePr>
        <p:xfrm>
          <a:off x="3527210" y="2111417"/>
          <a:ext cx="2049463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72" name="Equation" r:id="rId4" imgW="812800" imgH="241300" progId="Equation.3">
                  <p:embed/>
                </p:oleObj>
              </mc:Choice>
              <mc:Fallback>
                <p:oleObj name="Equation" r:id="rId4" imgW="812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27210" y="2111417"/>
                        <a:ext cx="2049463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1771760"/>
              </p:ext>
            </p:extLst>
          </p:nvPr>
        </p:nvGraphicFramePr>
        <p:xfrm>
          <a:off x="2826329" y="2843748"/>
          <a:ext cx="345122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73" name="Equation" r:id="rId6" imgW="1371600" imgH="215900" progId="Equation.3">
                  <p:embed/>
                </p:oleObj>
              </mc:Choice>
              <mc:Fallback>
                <p:oleObj name="Equation" r:id="rId6" imgW="1371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26329" y="2843748"/>
                        <a:ext cx="3451225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7052665" y="6488113"/>
            <a:ext cx="208339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Harvey et al. (1989)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sp>
        <p:nvSpPr>
          <p:cNvPr id="25" name="TextBox 8"/>
          <p:cNvSpPr txBox="1">
            <a:spLocks noChangeArrowheads="1"/>
          </p:cNvSpPr>
          <p:nvPr/>
        </p:nvSpPr>
        <p:spPr bwMode="auto">
          <a:xfrm>
            <a:off x="1299411" y="2477601"/>
            <a:ext cx="71387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  <a:latin typeface="Calibri" pitchFamily="34" charset="0"/>
              </a:rPr>
              <a:t>(1)</a:t>
            </a:r>
            <a:endParaRPr lang="en-US" sz="2400" dirty="0">
              <a:solidFill>
                <a:schemeClr val="tx2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9134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Rotation matrix </a:t>
            </a:r>
            <a:r>
              <a:rPr lang="en-US" b="1" dirty="0" smtClean="0">
                <a:solidFill>
                  <a:schemeClr val="tx2"/>
                </a:solidFill>
              </a:rPr>
              <a:t>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7562372"/>
              </p:ext>
            </p:extLst>
          </p:nvPr>
        </p:nvGraphicFramePr>
        <p:xfrm>
          <a:off x="3527210" y="2111417"/>
          <a:ext cx="2049463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4" name="Equation" r:id="rId4" imgW="812800" imgH="241300" progId="Equation.3">
                  <p:embed/>
                </p:oleObj>
              </mc:Choice>
              <mc:Fallback>
                <p:oleObj name="Equation" r:id="rId4" imgW="812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27210" y="2111417"/>
                        <a:ext cx="2049463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3298661"/>
              </p:ext>
            </p:extLst>
          </p:nvPr>
        </p:nvGraphicFramePr>
        <p:xfrm>
          <a:off x="2826329" y="2843748"/>
          <a:ext cx="345122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" name="Equation" r:id="rId6" imgW="1371600" imgH="215900" progId="Equation.3">
                  <p:embed/>
                </p:oleObj>
              </mc:Choice>
              <mc:Fallback>
                <p:oleObj name="Equation" r:id="rId6" imgW="1371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26329" y="2843748"/>
                        <a:ext cx="3451225" cy="5445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7052665" y="6488113"/>
            <a:ext cx="208339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Harvey et al. (1989)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graphicFrame>
        <p:nvGraphicFramePr>
          <p:cNvPr id="2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039228"/>
              </p:ext>
            </p:extLst>
          </p:nvPr>
        </p:nvGraphicFramePr>
        <p:xfrm>
          <a:off x="3094616" y="4241973"/>
          <a:ext cx="2914650" cy="60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" name="Equation" r:id="rId8" imgW="1155700" imgH="241300" progId="Equation.3">
                  <p:embed/>
                </p:oleObj>
              </mc:Choice>
              <mc:Fallback>
                <p:oleObj name="Equation" r:id="rId8" imgW="1155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4616" y="4241973"/>
                        <a:ext cx="2914650" cy="6064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413432"/>
              </p:ext>
            </p:extLst>
          </p:nvPr>
        </p:nvGraphicFramePr>
        <p:xfrm>
          <a:off x="2554072" y="4942242"/>
          <a:ext cx="3995738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7" name="Equation" r:id="rId10" imgW="1587500" imgH="241300" progId="Equation.3">
                  <p:embed/>
                </p:oleObj>
              </mc:Choice>
              <mc:Fallback>
                <p:oleObj name="Equation" r:id="rId10" imgW="15875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4072" y="4942242"/>
                        <a:ext cx="3995738" cy="609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8"/>
          <p:cNvSpPr txBox="1">
            <a:spLocks noChangeArrowheads="1"/>
          </p:cNvSpPr>
          <p:nvPr/>
        </p:nvSpPr>
        <p:spPr bwMode="auto">
          <a:xfrm>
            <a:off x="544091" y="1505718"/>
            <a:ext cx="810126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  <a:latin typeface="Calibri" pitchFamily="34" charset="0"/>
              </a:rPr>
              <a:t>If </a:t>
            </a:r>
            <a:r>
              <a:rPr lang="en-US" sz="2400" b="1" dirty="0" smtClean="0">
                <a:solidFill>
                  <a:schemeClr val="tx2"/>
                </a:solidFill>
                <a:latin typeface="Calibri" pitchFamily="34" charset="0"/>
              </a:rPr>
              <a:t>H</a:t>
            </a:r>
            <a:r>
              <a:rPr lang="en-US" sz="2400" dirty="0" smtClean="0">
                <a:solidFill>
                  <a:schemeClr val="tx2"/>
                </a:solidFill>
                <a:latin typeface="Calibri" pitchFamily="34" charset="0"/>
              </a:rPr>
              <a:t> is </a:t>
            </a:r>
            <a:r>
              <a:rPr lang="en-US" sz="2400" i="1" dirty="0" smtClean="0">
                <a:solidFill>
                  <a:schemeClr val="tx2"/>
                </a:solidFill>
                <a:latin typeface="Calibri" pitchFamily="34" charset="0"/>
              </a:rPr>
              <a:t>m</a:t>
            </a:r>
            <a:r>
              <a:rPr lang="en-US" sz="2400" dirty="0" smtClean="0">
                <a:solidFill>
                  <a:schemeClr val="tx2"/>
                </a:solidFill>
                <a:latin typeface="Calibri" pitchFamily="34" charset="0"/>
              </a:rPr>
              <a:t> x </a:t>
            </a:r>
            <a:r>
              <a:rPr lang="en-US" sz="2400" i="1" dirty="0" smtClean="0">
                <a:solidFill>
                  <a:schemeClr val="tx2"/>
                </a:solidFill>
                <a:latin typeface="Calibri" pitchFamily="34" charset="0"/>
              </a:rPr>
              <a:t>m</a:t>
            </a:r>
            <a:r>
              <a:rPr lang="en-US" sz="2400" dirty="0" smtClean="0">
                <a:solidFill>
                  <a:schemeClr val="tx2"/>
                </a:solidFill>
                <a:latin typeface="Calibri" pitchFamily="34" charset="0"/>
              </a:rPr>
              <a:t> non-singular matrix, these 2 models are equivalent </a:t>
            </a:r>
            <a:endParaRPr lang="en-US" sz="2400" dirty="0">
              <a:solidFill>
                <a:schemeClr val="tx2"/>
              </a:solidFill>
              <a:latin typeface="Calibri" pitchFamily="34" charset="0"/>
            </a:endParaRPr>
          </a:p>
        </p:txBody>
      </p:sp>
      <p:sp>
        <p:nvSpPr>
          <p:cNvPr id="25" name="TextBox 8"/>
          <p:cNvSpPr txBox="1">
            <a:spLocks noChangeArrowheads="1"/>
          </p:cNvSpPr>
          <p:nvPr/>
        </p:nvSpPr>
        <p:spPr bwMode="auto">
          <a:xfrm>
            <a:off x="1299411" y="2477601"/>
            <a:ext cx="71387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  <a:latin typeface="Calibri" pitchFamily="34" charset="0"/>
              </a:rPr>
              <a:t>(1)</a:t>
            </a:r>
            <a:endParaRPr lang="en-US" sz="2400" dirty="0">
              <a:solidFill>
                <a:schemeClr val="tx2"/>
              </a:solidFill>
              <a:latin typeface="Calibri" pitchFamily="34" charset="0"/>
            </a:endParaRPr>
          </a:p>
        </p:txBody>
      </p:sp>
      <p:sp>
        <p:nvSpPr>
          <p:cNvPr id="27" name="TextBox 8"/>
          <p:cNvSpPr txBox="1">
            <a:spLocks noChangeArrowheads="1"/>
          </p:cNvSpPr>
          <p:nvPr/>
        </p:nvSpPr>
        <p:spPr bwMode="auto">
          <a:xfrm>
            <a:off x="1299411" y="4675370"/>
            <a:ext cx="71387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  <a:latin typeface="Calibri" pitchFamily="34" charset="0"/>
              </a:rPr>
              <a:t>(2)</a:t>
            </a:r>
            <a:endParaRPr lang="en-US" sz="2400" dirty="0">
              <a:solidFill>
                <a:schemeClr val="tx2"/>
              </a:solidFill>
              <a:latin typeface="Calibri" pitchFamily="34" charset="0"/>
            </a:endParaRPr>
          </a:p>
        </p:txBody>
      </p:sp>
      <p:sp>
        <p:nvSpPr>
          <p:cNvPr id="29" name="TextBox 8"/>
          <p:cNvSpPr txBox="1">
            <a:spLocks noChangeArrowheads="1"/>
          </p:cNvSpPr>
          <p:nvPr/>
        </p:nvSpPr>
        <p:spPr bwMode="auto">
          <a:xfrm>
            <a:off x="898982" y="3613917"/>
            <a:ext cx="73460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 pitchFamily="34" charset="0"/>
              </a:rPr>
              <a:t>We need to choose appropriate 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  <a:latin typeface="Calibri" pitchFamily="34" charset="0"/>
              </a:rPr>
              <a:t>H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 pitchFamily="34" charset="0"/>
              </a:rPr>
              <a:t>— we’ll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 pitchFamily="34" charset="0"/>
              </a:rPr>
              <a:t>use “</a:t>
            </a:r>
            <a:r>
              <a:rPr lang="en-US" sz="2400" dirty="0" err="1" smtClean="0">
                <a:solidFill>
                  <a:schemeClr val="accent6">
                    <a:lumMod val="75000"/>
                  </a:schemeClr>
                </a:solidFill>
                <a:latin typeface="Calibri" pitchFamily="34" charset="0"/>
              </a:rPr>
              <a:t>varimax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 pitchFamily="34" charset="0"/>
              </a:rPr>
              <a:t>”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954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err="1" smtClean="0">
                <a:solidFill>
                  <a:schemeClr val="tx2"/>
                </a:solidFill>
              </a:rPr>
              <a:t>Varimax</a:t>
            </a:r>
            <a:r>
              <a:rPr lang="en-US" dirty="0" smtClean="0">
                <a:solidFill>
                  <a:schemeClr val="tx2"/>
                </a:solidFill>
              </a:rPr>
              <a:t> rotation for </a:t>
            </a:r>
            <a:r>
              <a:rPr lang="en-US" b="1" dirty="0" smtClean="0">
                <a:solidFill>
                  <a:schemeClr val="tx2"/>
                </a:solidFill>
              </a:rPr>
              <a:t>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TextBox 5"/>
          <p:cNvSpPr txBox="1">
            <a:spLocks noChangeArrowheads="1"/>
          </p:cNvSpPr>
          <p:nvPr/>
        </p:nvSpPr>
        <p:spPr bwMode="auto">
          <a:xfrm>
            <a:off x="790742" y="1476730"/>
            <a:ext cx="7562516" cy="3974331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A “simple” </a:t>
            </a:r>
            <a:r>
              <a:rPr lang="en-US" sz="2400" dirty="0">
                <a:solidFill>
                  <a:schemeClr val="tx1"/>
                </a:solidFill>
              </a:rPr>
              <a:t>solution means </a:t>
            </a:r>
            <a:r>
              <a:rPr lang="en-US" sz="2400" dirty="0" smtClean="0">
                <a:solidFill>
                  <a:schemeClr val="tx1"/>
                </a:solidFill>
              </a:rPr>
              <a:t>each factor </a:t>
            </a:r>
            <a:r>
              <a:rPr lang="en-US" sz="2400" dirty="0">
                <a:solidFill>
                  <a:schemeClr val="tx1"/>
                </a:solidFill>
              </a:rPr>
              <a:t>has a small number of large </a:t>
            </a:r>
            <a:r>
              <a:rPr lang="en-US" sz="2400" dirty="0" smtClean="0">
                <a:solidFill>
                  <a:schemeClr val="tx1"/>
                </a:solidFill>
              </a:rPr>
              <a:t>loadings, </a:t>
            </a:r>
            <a:r>
              <a:rPr lang="en-US" sz="2400" dirty="0">
                <a:solidFill>
                  <a:schemeClr val="tx1"/>
                </a:solidFill>
              </a:rPr>
              <a:t>and a large number of </a:t>
            </a:r>
            <a:r>
              <a:rPr lang="en-US" sz="2400" dirty="0" smtClean="0">
                <a:solidFill>
                  <a:schemeClr val="tx1"/>
                </a:solidFill>
              </a:rPr>
              <a:t>(near) zero loadings</a:t>
            </a:r>
          </a:p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After </a:t>
            </a:r>
            <a:r>
              <a:rPr lang="en-US" sz="2400" dirty="0" err="1" smtClean="0">
                <a:solidFill>
                  <a:schemeClr val="tx1"/>
                </a:solidFill>
              </a:rPr>
              <a:t>varimax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>
                <a:solidFill>
                  <a:schemeClr val="tx1"/>
                </a:solidFill>
              </a:rPr>
              <a:t>rotation</a:t>
            </a:r>
            <a:r>
              <a:rPr lang="en-US" sz="2400" dirty="0" smtClean="0">
                <a:solidFill>
                  <a:schemeClr val="tx1"/>
                </a:solidFill>
              </a:rPr>
              <a:t>, each </a:t>
            </a:r>
            <a:r>
              <a:rPr lang="en-US" sz="2400" dirty="0">
                <a:solidFill>
                  <a:schemeClr val="tx1"/>
                </a:solidFill>
              </a:rPr>
              <a:t>original variable tends to be associated with one (or a small number) </a:t>
            </a:r>
            <a:r>
              <a:rPr lang="en-US" sz="2400" dirty="0" smtClean="0">
                <a:solidFill>
                  <a:schemeClr val="tx1"/>
                </a:solidFill>
              </a:rPr>
              <a:t>of factors</a:t>
            </a:r>
          </a:p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err="1" smtClean="0">
                <a:solidFill>
                  <a:schemeClr val="tx1"/>
                </a:solidFill>
              </a:rPr>
              <a:t>Varimax</a:t>
            </a:r>
            <a:r>
              <a:rPr lang="en-US" sz="2400" dirty="0" smtClean="0">
                <a:solidFill>
                  <a:schemeClr val="tx1"/>
                </a:solidFill>
              </a:rPr>
              <a:t> searches </a:t>
            </a:r>
            <a:r>
              <a:rPr lang="en-US" sz="2400" dirty="0">
                <a:solidFill>
                  <a:schemeClr val="tx1"/>
                </a:solidFill>
              </a:rPr>
              <a:t>for a </a:t>
            </a:r>
            <a:r>
              <a:rPr lang="en-US" sz="2400" dirty="0" smtClean="0">
                <a:solidFill>
                  <a:schemeClr val="tx1"/>
                </a:solidFill>
              </a:rPr>
              <a:t>linear combination of original </a:t>
            </a:r>
            <a:r>
              <a:rPr lang="en-US" sz="2400" dirty="0">
                <a:solidFill>
                  <a:schemeClr val="tx1"/>
                </a:solidFill>
              </a:rPr>
              <a:t>factors </a:t>
            </a:r>
            <a:r>
              <a:rPr lang="en-US" sz="2400" dirty="0" smtClean="0">
                <a:solidFill>
                  <a:schemeClr val="tx1"/>
                </a:solidFill>
              </a:rPr>
              <a:t>that </a:t>
            </a:r>
            <a:r>
              <a:rPr lang="en-US" sz="2400" i="1" dirty="0" smtClean="0">
                <a:solidFill>
                  <a:schemeClr val="tx1"/>
                </a:solidFill>
              </a:rPr>
              <a:t>maximizes</a:t>
            </a:r>
            <a:r>
              <a:rPr lang="en-US" sz="2400" dirty="0" smtClean="0">
                <a:solidFill>
                  <a:schemeClr val="tx1"/>
                </a:solidFill>
              </a:rPr>
              <a:t> the </a:t>
            </a:r>
            <a:r>
              <a:rPr lang="en-US" sz="2400" dirty="0">
                <a:solidFill>
                  <a:schemeClr val="tx1"/>
                </a:solidFill>
              </a:rPr>
              <a:t>variance of the </a:t>
            </a:r>
            <a:r>
              <a:rPr lang="en-US" sz="2400" dirty="0" smtClean="0">
                <a:solidFill>
                  <a:schemeClr val="tx1"/>
                </a:solidFill>
              </a:rPr>
              <a:t>loadings</a:t>
            </a:r>
          </a:p>
        </p:txBody>
      </p:sp>
      <p:graphicFrame>
        <p:nvGraphicFramePr>
          <p:cNvPr id="1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5074430"/>
              </p:ext>
            </p:extLst>
          </p:nvPr>
        </p:nvGraphicFramePr>
        <p:xfrm>
          <a:off x="3186900" y="4926013"/>
          <a:ext cx="2690813" cy="79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40" name="Equation" r:id="rId4" imgW="1066800" imgH="317500" progId="Equation.3">
                  <p:embed/>
                </p:oleObj>
              </mc:Choice>
              <mc:Fallback>
                <p:oleObj name="Equation" r:id="rId4" imgW="1066800" imgH="317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86900" y="4926013"/>
                        <a:ext cx="2690813" cy="7969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0716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err="1" smtClean="0">
                <a:solidFill>
                  <a:schemeClr val="tx2"/>
                </a:solidFill>
              </a:rPr>
              <a:t>Varimax</a:t>
            </a:r>
            <a:r>
              <a:rPr lang="en-US" dirty="0" smtClean="0">
                <a:solidFill>
                  <a:schemeClr val="tx2"/>
                </a:solidFill>
              </a:rPr>
              <a:t> rotation for </a:t>
            </a:r>
            <a:r>
              <a:rPr lang="en-US" b="1" dirty="0" smtClean="0">
                <a:solidFill>
                  <a:schemeClr val="tx2"/>
                </a:solidFill>
              </a:rPr>
              <a:t>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504085"/>
            <a:ext cx="4572000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43919" y="1329387"/>
            <a:ext cx="5037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+mn-lt"/>
              </a:rPr>
              <a:t>For example, PCA on wine descriptions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1026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Observations of one or more states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507014" y="1401372"/>
            <a:ext cx="6129973" cy="2923877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t" anchorCtr="0">
            <a:spAutoFit/>
          </a:bodyPr>
          <a:lstStyle/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We have learned several forms of models for analyzing </a:t>
            </a:r>
            <a:r>
              <a:rPr lang="en-US" sz="2400" dirty="0" err="1" smtClean="0">
                <a:solidFill>
                  <a:schemeClr val="tx1"/>
                </a:solidFill>
              </a:rPr>
              <a:t>ts</a:t>
            </a:r>
            <a:endParaRPr lang="en-US" sz="2400" dirty="0" smtClean="0">
              <a:solidFill>
                <a:schemeClr val="tx1"/>
              </a:solidFill>
            </a:endParaRPr>
          </a:p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General idea is to reduce the </a:t>
            </a:r>
            <a:r>
              <a:rPr lang="en-US" sz="2400" dirty="0" err="1" smtClean="0">
                <a:solidFill>
                  <a:schemeClr val="tx1"/>
                </a:solidFill>
              </a:rPr>
              <a:t>ts</a:t>
            </a:r>
            <a:r>
              <a:rPr lang="en-US" sz="2400" dirty="0" smtClean="0">
                <a:solidFill>
                  <a:schemeClr val="tx1"/>
                </a:solidFill>
              </a:rPr>
              <a:t> to trend(s), seasonal effect(s) &amp; stationary remainder</a:t>
            </a:r>
          </a:p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When we have multiple </a:t>
            </a:r>
            <a:r>
              <a:rPr lang="en-US" sz="2400" dirty="0" err="1" smtClean="0">
                <a:solidFill>
                  <a:schemeClr val="tx1"/>
                </a:solidFill>
              </a:rPr>
              <a:t>ts</a:t>
            </a:r>
            <a:r>
              <a:rPr lang="en-US" sz="2400" dirty="0" smtClean="0">
                <a:solidFill>
                  <a:schemeClr val="tx1"/>
                </a:solidFill>
              </a:rPr>
              <a:t>, we have modeled them as observations of 1+ states (see </a:t>
            </a:r>
            <a:r>
              <a:rPr lang="en-US" sz="2400" dirty="0" err="1" smtClean="0">
                <a:solidFill>
                  <a:schemeClr val="tx1"/>
                </a:solidFill>
              </a:rPr>
              <a:t>Lec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6)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4061695"/>
              </p:ext>
            </p:extLst>
          </p:nvPr>
        </p:nvGraphicFramePr>
        <p:xfrm>
          <a:off x="1894352" y="4432543"/>
          <a:ext cx="2263140" cy="530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67" name="Equation" r:id="rId4" imgW="1028700" imgH="241300" progId="Equation.3">
                  <p:embed/>
                </p:oleObj>
              </mc:Choice>
              <mc:Fallback>
                <p:oleObj name="Equation" r:id="rId4" imgW="1028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4352" y="4432543"/>
                        <a:ext cx="2263140" cy="53086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098383"/>
              </p:ext>
            </p:extLst>
          </p:nvPr>
        </p:nvGraphicFramePr>
        <p:xfrm>
          <a:off x="4793604" y="4456950"/>
          <a:ext cx="2374900" cy="530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68" name="Equation" r:id="rId6" imgW="1079500" imgH="241300" progId="Equation.3">
                  <p:embed/>
                </p:oleObj>
              </mc:Choice>
              <mc:Fallback>
                <p:oleObj name="Equation" r:id="rId6" imgW="10795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93604" y="4456950"/>
                        <a:ext cx="2374900" cy="53086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4709618"/>
              </p:ext>
            </p:extLst>
          </p:nvPr>
        </p:nvGraphicFramePr>
        <p:xfrm>
          <a:off x="1894337" y="5218870"/>
          <a:ext cx="2179320" cy="474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69" name="Equation" r:id="rId8" imgW="990600" imgH="215900" progId="Equation.3">
                  <p:embed/>
                </p:oleObj>
              </mc:Choice>
              <mc:Fallback>
                <p:oleObj name="Equation" r:id="rId8" imgW="990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4337" y="5218870"/>
                        <a:ext cx="2179320" cy="47498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5714942"/>
              </p:ext>
            </p:extLst>
          </p:nvPr>
        </p:nvGraphicFramePr>
        <p:xfrm>
          <a:off x="4841228" y="5187914"/>
          <a:ext cx="2291080" cy="530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70" name="Equation" r:id="rId10" imgW="1041400" imgH="241300" progId="Equation.3">
                  <p:embed/>
                </p:oleObj>
              </mc:Choice>
              <mc:Fallback>
                <p:oleObj name="Equation" r:id="rId10" imgW="1041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41228" y="5187914"/>
                        <a:ext cx="2291080" cy="53086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5519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err="1" smtClean="0">
                <a:solidFill>
                  <a:schemeClr val="tx2"/>
                </a:solidFill>
              </a:rPr>
              <a:t>Varimax</a:t>
            </a:r>
            <a:r>
              <a:rPr lang="en-US" dirty="0" smtClean="0">
                <a:solidFill>
                  <a:schemeClr val="tx2"/>
                </a:solidFill>
              </a:rPr>
              <a:t> rotation for </a:t>
            </a:r>
            <a:r>
              <a:rPr lang="en-US" b="1" dirty="0" smtClean="0">
                <a:solidFill>
                  <a:schemeClr val="tx2"/>
                </a:solidFill>
              </a:rPr>
              <a:t>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506495"/>
            <a:ext cx="4572000" cy="4572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83258" y="1329387"/>
            <a:ext cx="2958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latin typeface="+mn-lt"/>
              </a:rPr>
              <a:t>After </a:t>
            </a:r>
            <a:r>
              <a:rPr lang="en-US" sz="2400" dirty="0" err="1" smtClean="0">
                <a:latin typeface="+mn-lt"/>
              </a:rPr>
              <a:t>varimax</a:t>
            </a:r>
            <a:r>
              <a:rPr lang="en-US" sz="2400" dirty="0" smtClean="0">
                <a:latin typeface="+mn-lt"/>
              </a:rPr>
              <a:t> rotation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72167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A note of caution </a:t>
            </a:r>
            <a:r>
              <a:rPr lang="en-US" dirty="0" smtClean="0">
                <a:solidFill>
                  <a:schemeClr val="tx2"/>
                </a:solidFill>
              </a:rPr>
              <a:t>for model selection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148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142716"/>
              </p:ext>
            </p:extLst>
          </p:nvPr>
        </p:nvGraphicFramePr>
        <p:xfrm>
          <a:off x="2731581" y="3826885"/>
          <a:ext cx="3451225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6" name="Equation" r:id="rId4" imgW="1371600" imgH="215900" progId="Equation.3">
                  <p:embed/>
                </p:oleObj>
              </mc:Choice>
              <mc:Fallback>
                <p:oleObj name="Equation" r:id="rId4" imgW="1371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31581" y="3826885"/>
                        <a:ext cx="3451225" cy="544512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5"/>
          <p:cNvSpPr txBox="1">
            <a:spLocks noChangeArrowheads="1"/>
          </p:cNvSpPr>
          <p:nvPr/>
        </p:nvSpPr>
        <p:spPr bwMode="auto">
          <a:xfrm>
            <a:off x="782857" y="1476731"/>
            <a:ext cx="7562516" cy="1508105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Some people compare data support for models with and without covariates, and varying numbers of trends</a:t>
            </a:r>
          </a:p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But, this has to be done in a well reasoned manner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94420" y="4619044"/>
            <a:ext cx="36625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+mn-lt"/>
              </a:rPr>
              <a:t>This is a predetermined covariate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4" name="Rectangle 13"/>
          <p:cNvSpPr>
            <a:spLocks noChangeAspect="1"/>
          </p:cNvSpPr>
          <p:nvPr/>
        </p:nvSpPr>
        <p:spPr>
          <a:xfrm>
            <a:off x="5099558" y="3850086"/>
            <a:ext cx="407852" cy="467707"/>
          </a:xfrm>
          <a:prstGeom prst="rect">
            <a:avLst/>
          </a:prstGeom>
          <a:noFill/>
          <a:ln w="28575" cmpd="sng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797366" y="3205663"/>
            <a:ext cx="41095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This is an undetermined random walk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7" name="Rectangle 16"/>
          <p:cNvSpPr>
            <a:spLocks noChangeAspect="1"/>
          </p:cNvSpPr>
          <p:nvPr/>
        </p:nvSpPr>
        <p:spPr>
          <a:xfrm>
            <a:off x="3636770" y="3850086"/>
            <a:ext cx="407852" cy="467707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5"/>
          <p:cNvSpPr txBox="1">
            <a:spLocks noChangeArrowheads="1"/>
          </p:cNvSpPr>
          <p:nvPr/>
        </p:nvSpPr>
        <p:spPr bwMode="auto">
          <a:xfrm>
            <a:off x="708879" y="5192209"/>
            <a:ext cx="7562516" cy="830997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Unless </a:t>
            </a:r>
            <a:r>
              <a:rPr lang="en-US" sz="2400" b="1" dirty="0" err="1" smtClean="0">
                <a:solidFill>
                  <a:schemeClr val="tx1"/>
                </a:solidFill>
              </a:rPr>
              <a:t>d</a:t>
            </a:r>
            <a:r>
              <a:rPr lang="en-US" sz="2400" i="1" baseline="-25000" dirty="0" err="1" smtClean="0">
                <a:solidFill>
                  <a:schemeClr val="tx1"/>
                </a:solidFill>
              </a:rPr>
              <a:t>t</a:t>
            </a:r>
            <a:r>
              <a:rPr lang="en-US" sz="2400" dirty="0" smtClean="0">
                <a:solidFill>
                  <a:schemeClr val="tx1"/>
                </a:solidFill>
              </a:rPr>
              <a:t> is very highly correlated with </a:t>
            </a:r>
            <a:r>
              <a:rPr lang="en-US" sz="2400" b="1" dirty="0" err="1" smtClean="0">
                <a:solidFill>
                  <a:schemeClr val="tx1"/>
                </a:solidFill>
              </a:rPr>
              <a:t>y</a:t>
            </a:r>
            <a:r>
              <a:rPr lang="en-US" sz="2400" i="1" baseline="-25000" dirty="0" err="1" smtClean="0">
                <a:solidFill>
                  <a:schemeClr val="tx1"/>
                </a:solidFill>
              </a:rPr>
              <a:t>t</a:t>
            </a:r>
            <a:r>
              <a:rPr lang="en-US" sz="2400" dirty="0" smtClean="0">
                <a:solidFill>
                  <a:schemeClr val="tx1"/>
                </a:solidFill>
              </a:rPr>
              <a:t>, then the trend-</a:t>
            </a:r>
            <a:r>
              <a:rPr lang="en-US" sz="2400" dirty="0" smtClean="0">
                <a:solidFill>
                  <a:schemeClr val="tx1"/>
                </a:solidFill>
              </a:rPr>
              <a:t>only</a:t>
            </a:r>
            <a:r>
              <a:rPr lang="en-US" sz="2400" dirty="0" smtClean="0">
                <a:solidFill>
                  <a:schemeClr val="tx1"/>
                </a:solidFill>
              </a:rPr>
              <a:t> models will be selected</a:t>
            </a:r>
          </a:p>
        </p:txBody>
      </p:sp>
    </p:spTree>
    <p:extLst>
      <p:ext uri="{BB962C8B-B14F-4D97-AF65-F5344CB8AC3E}">
        <p14:creationId xmlns:p14="http://schemas.microsoft.com/office/powerpoint/2010/main" val="1507565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  <p:bldP spid="15" grpId="0"/>
      <p:bldP spid="17" grpId="0" animBg="1"/>
      <p:bldP spid="1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7" name="Picture 9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0" y="-4776"/>
            <a:ext cx="9144000" cy="685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91" y="1795128"/>
            <a:ext cx="8228418" cy="326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224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Arctic-Yukon-Kuskokwim salmon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790742" y="1596742"/>
            <a:ext cx="7562516" cy="3974331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342900" indent="-342900">
              <a:spcAft>
                <a:spcPts val="2400"/>
              </a:spcAft>
              <a:buFont typeface="+mj-lt"/>
              <a:buAutoNum type="arabicParenR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Poor </a:t>
            </a:r>
            <a:r>
              <a:rPr lang="en-US" sz="2400" dirty="0">
                <a:solidFill>
                  <a:schemeClr val="tx1"/>
                </a:solidFill>
              </a:rPr>
              <a:t>returns of Chinook </a:t>
            </a:r>
            <a:r>
              <a:rPr lang="en-US" sz="2400" dirty="0" smtClean="0">
                <a:solidFill>
                  <a:schemeClr val="tx1"/>
                </a:solidFill>
              </a:rPr>
              <a:t>&amp; chum in AYK region over past decade have </a:t>
            </a:r>
            <a:r>
              <a:rPr lang="en-US" sz="2400" dirty="0">
                <a:solidFill>
                  <a:schemeClr val="tx1"/>
                </a:solidFill>
              </a:rPr>
              <a:t>led to severe restrictions on commercial </a:t>
            </a:r>
            <a:r>
              <a:rPr lang="en-US" sz="2400" dirty="0" smtClean="0">
                <a:solidFill>
                  <a:schemeClr val="tx1"/>
                </a:solidFill>
              </a:rPr>
              <a:t>&amp; subsistence harvest</a:t>
            </a:r>
          </a:p>
          <a:p>
            <a:pPr marL="342900" indent="-342900">
              <a:spcAft>
                <a:spcPts val="2400"/>
              </a:spcAft>
              <a:buFont typeface="+mj-lt"/>
              <a:buAutoNum type="arabicParenR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This has also led to </a:t>
            </a:r>
            <a:r>
              <a:rPr lang="en-US" sz="2400" dirty="0">
                <a:solidFill>
                  <a:schemeClr val="tx1"/>
                </a:solidFill>
              </a:rPr>
              <a:t>repeated disaster declarations by the state and federal </a:t>
            </a:r>
            <a:r>
              <a:rPr lang="en-US" sz="2400" dirty="0" smtClean="0">
                <a:solidFill>
                  <a:schemeClr val="tx1"/>
                </a:solidFill>
              </a:rPr>
              <a:t>governments (</a:t>
            </a:r>
            <a:r>
              <a:rPr lang="en-US" sz="2400" b="1" dirty="0" smtClean="0">
                <a:solidFill>
                  <a:schemeClr val="tx1"/>
                </a:solidFill>
              </a:rPr>
              <a:t>nobody</a:t>
            </a:r>
            <a:r>
              <a:rPr lang="en-US" sz="2400" dirty="0" smtClean="0">
                <a:solidFill>
                  <a:schemeClr val="tx1"/>
                </a:solidFill>
              </a:rPr>
              <a:t> fished in 2012!).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spcAft>
                <a:spcPts val="2400"/>
              </a:spcAft>
              <a:buFont typeface="+mj-lt"/>
              <a:buAutoNum type="arabicParenR"/>
              <a:defRPr/>
            </a:pPr>
            <a:r>
              <a:rPr lang="en-US" sz="2400" dirty="0">
                <a:solidFill>
                  <a:schemeClr val="tx1"/>
                </a:solidFill>
              </a:rPr>
              <a:t>In </a:t>
            </a:r>
            <a:r>
              <a:rPr lang="en-US" sz="2400" dirty="0" smtClean="0">
                <a:solidFill>
                  <a:schemeClr val="tx1"/>
                </a:solidFill>
              </a:rPr>
              <a:t>response, </a:t>
            </a:r>
            <a:r>
              <a:rPr lang="en-US" sz="2400" dirty="0">
                <a:solidFill>
                  <a:schemeClr val="tx1"/>
                </a:solidFill>
              </a:rPr>
              <a:t>native regional </a:t>
            </a:r>
            <a:r>
              <a:rPr lang="en-US" sz="2400" dirty="0" smtClean="0">
                <a:solidFill>
                  <a:schemeClr val="tx1"/>
                </a:solidFill>
              </a:rPr>
              <a:t>organizations, </a:t>
            </a:r>
            <a:r>
              <a:rPr lang="en-US" sz="2400" dirty="0">
                <a:solidFill>
                  <a:schemeClr val="tx1"/>
                </a:solidFill>
              </a:rPr>
              <a:t>state and federal agencies </a:t>
            </a:r>
            <a:r>
              <a:rPr lang="en-US" sz="2400" dirty="0" smtClean="0">
                <a:solidFill>
                  <a:schemeClr val="tx1"/>
                </a:solidFill>
              </a:rPr>
              <a:t>formed </a:t>
            </a:r>
            <a:r>
              <a:rPr lang="en-US" sz="2400" dirty="0">
                <a:solidFill>
                  <a:schemeClr val="tx1"/>
                </a:solidFill>
              </a:rPr>
              <a:t>an innovative partnership to cooperatively address </a:t>
            </a:r>
            <a:r>
              <a:rPr lang="en-US" sz="2400" dirty="0" smtClean="0">
                <a:solidFill>
                  <a:schemeClr val="tx1"/>
                </a:solidFill>
              </a:rPr>
              <a:t>problems (AYK SSI)</a:t>
            </a:r>
          </a:p>
        </p:txBody>
      </p:sp>
    </p:spTree>
    <p:extLst>
      <p:ext uri="{BB962C8B-B14F-4D97-AF65-F5344CB8AC3E}">
        <p14:creationId xmlns:p14="http://schemas.microsoft.com/office/powerpoint/2010/main" val="733860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The data</a:t>
            </a:r>
          </a:p>
        </p:txBody>
      </p:sp>
      <p:sp>
        <p:nvSpPr>
          <p:cNvPr id="4" name="Rectangle 3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2094957" y="1573264"/>
            <a:ext cx="4954086" cy="2262158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 marL="223838" indent="-223838">
              <a:spcAft>
                <a:spcPts val="18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rgbClr val="000000"/>
                </a:solidFill>
              </a:rPr>
              <a:t>15 stocks </a:t>
            </a:r>
            <a:r>
              <a:rPr lang="en-US" sz="2400" dirty="0" smtClean="0">
                <a:solidFill>
                  <a:srgbClr val="000000"/>
                </a:solidFill>
              </a:rPr>
              <a:t>of </a:t>
            </a:r>
            <a:r>
              <a:rPr lang="en-US" sz="2400" dirty="0" smtClean="0">
                <a:solidFill>
                  <a:srgbClr val="000000"/>
                </a:solidFill>
              </a:rPr>
              <a:t>Alaskan </a:t>
            </a:r>
            <a:r>
              <a:rPr lang="en-US" sz="2400" dirty="0" smtClean="0">
                <a:solidFill>
                  <a:srgbClr val="000000"/>
                </a:solidFill>
              </a:rPr>
              <a:t>Chinook</a:t>
            </a:r>
          </a:p>
          <a:p>
            <a:pPr marL="223838" indent="-223838">
              <a:spcAft>
                <a:spcPts val="18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rgbClr val="000000"/>
                </a:solidFill>
              </a:rPr>
              <a:t>Brood </a:t>
            </a:r>
            <a:r>
              <a:rPr lang="en-US" sz="2400" dirty="0" smtClean="0">
                <a:solidFill>
                  <a:srgbClr val="000000"/>
                </a:solidFill>
              </a:rPr>
              <a:t>years </a:t>
            </a:r>
            <a:r>
              <a:rPr lang="en-US" sz="2400" dirty="0" smtClean="0">
                <a:solidFill>
                  <a:srgbClr val="000000"/>
                </a:solidFill>
              </a:rPr>
              <a:t>1976-</a:t>
            </a:r>
            <a:r>
              <a:rPr lang="en-US" sz="2400" dirty="0" smtClean="0">
                <a:solidFill>
                  <a:srgbClr val="000000"/>
                </a:solidFill>
              </a:rPr>
              <a:t>2005</a:t>
            </a:r>
          </a:p>
          <a:p>
            <a:pPr marL="223838" indent="-223838">
              <a:spcAft>
                <a:spcPts val="18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rgbClr val="000000"/>
                </a:solidFill>
              </a:rPr>
              <a:t>Response is log(Recruits/Spawner)</a:t>
            </a:r>
          </a:p>
          <a:p>
            <a:pPr marL="223838" indent="-223838">
              <a:spcAft>
                <a:spcPts val="18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rgbClr val="000000"/>
                </a:solidFill>
              </a:rPr>
              <a:t>Covariates lagged by 1-5 years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84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Ohlberger-etal-Fig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0"/>
            <a:ext cx="75733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513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Environmental indicators</a:t>
            </a:r>
          </a:p>
        </p:txBody>
      </p:sp>
      <p:sp>
        <p:nvSpPr>
          <p:cNvPr id="4" name="Rectangle 3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68493"/>
            <a:ext cx="8229600" cy="372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394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ext Box 2"/>
          <p:cNvSpPr txBox="1">
            <a:spLocks noChangeArrowheads="1"/>
          </p:cNvSpPr>
          <p:nvPr/>
        </p:nvSpPr>
        <p:spPr bwMode="auto">
          <a:xfrm>
            <a:off x="754063" y="153450"/>
            <a:ext cx="7585075" cy="764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6483" tIns="43242" rIns="86483" bIns="43242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4400" dirty="0" smtClean="0">
                <a:solidFill>
                  <a:schemeClr val="tx2"/>
                </a:solidFill>
                <a:latin typeface="Calibri" charset="0"/>
              </a:rPr>
              <a:t>Examples of some indicators</a:t>
            </a:r>
            <a:endParaRPr lang="en-US" sz="4400" dirty="0">
              <a:solidFill>
                <a:schemeClr val="tx2"/>
              </a:solidFill>
              <a:latin typeface="Calibri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5" name="Picture 4" descr="covar_ts_color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330" y="1502029"/>
            <a:ext cx="8517341" cy="4570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715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The analysis</a:t>
            </a:r>
          </a:p>
        </p:txBody>
      </p:sp>
      <p:sp>
        <p:nvSpPr>
          <p:cNvPr id="4" name="Rectangle 3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1043012" y="1636642"/>
            <a:ext cx="7057976" cy="4425145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288925" indent="-288925">
              <a:spcAft>
                <a:spcPts val="2400"/>
              </a:spcAft>
              <a:buFont typeface="Arial"/>
              <a:buChar char="•"/>
              <a:defRPr/>
            </a:pPr>
            <a:r>
              <a:rPr lang="en-US" sz="2800" dirty="0">
                <a:solidFill>
                  <a:schemeClr val="tx1"/>
                </a:solidFill>
              </a:rPr>
              <a:t>Varied the number of states/trends from </a:t>
            </a:r>
            <a:r>
              <a:rPr lang="en-US" sz="2800" dirty="0" smtClean="0">
                <a:solidFill>
                  <a:schemeClr val="tx1"/>
                </a:solidFill>
              </a:rPr>
              <a:t>1</a:t>
            </a:r>
            <a:r>
              <a:rPr lang="en-US" sz="2800" dirty="0" smtClean="0">
                <a:solidFill>
                  <a:schemeClr val="tx1"/>
                </a:solidFill>
              </a:rPr>
              <a:t>-3</a:t>
            </a:r>
            <a:endParaRPr lang="en-US" sz="2800" dirty="0" smtClean="0">
              <a:solidFill>
                <a:schemeClr val="tx1"/>
              </a:solidFill>
            </a:endParaRPr>
          </a:p>
          <a:p>
            <a:pPr marL="288925" indent="-288925">
              <a:spcAft>
                <a:spcPts val="600"/>
              </a:spcAft>
              <a:buFont typeface="Arial"/>
              <a:buChar char="•"/>
              <a:defRPr/>
            </a:pPr>
            <a:r>
              <a:rPr lang="en-US" sz="2800" dirty="0" smtClean="0">
                <a:solidFill>
                  <a:schemeClr val="tx1"/>
                </a:solidFill>
              </a:rPr>
              <a:t>Varied forms of R to try:</a:t>
            </a:r>
            <a:endParaRPr lang="en-US" sz="2800" dirty="0">
              <a:solidFill>
                <a:schemeClr val="tx1"/>
              </a:solidFill>
            </a:endParaRPr>
          </a:p>
          <a:p>
            <a:pPr marL="741363" lvl="1" indent="-457200">
              <a:spcAft>
                <a:spcPts val="600"/>
              </a:spcAft>
              <a:buFont typeface="+mj-lt"/>
              <a:buAutoNum type="arabicParenR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Diagonal and equal,</a:t>
            </a:r>
          </a:p>
          <a:p>
            <a:pPr marL="741363" lvl="1" indent="-457200">
              <a:spcAft>
                <a:spcPts val="600"/>
              </a:spcAft>
              <a:buFont typeface="+mj-lt"/>
              <a:buAutoNum type="arabicParenR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Diagonal and unequal,</a:t>
            </a:r>
            <a:endParaRPr lang="en-US" sz="2400" dirty="0">
              <a:solidFill>
                <a:schemeClr val="tx1"/>
              </a:solidFill>
            </a:endParaRPr>
          </a:p>
          <a:p>
            <a:pPr marL="741363" lvl="1" indent="-457200">
              <a:spcAft>
                <a:spcPts val="2400"/>
              </a:spcAft>
              <a:buFont typeface="+mj-lt"/>
              <a:buAutoNum type="arabicParenR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Equal variances and </a:t>
            </a:r>
            <a:r>
              <a:rPr lang="en-US" sz="2400" dirty="0" err="1" smtClean="0">
                <a:solidFill>
                  <a:schemeClr val="tx1"/>
                </a:solidFill>
              </a:rPr>
              <a:t>covariances</a:t>
            </a:r>
            <a:r>
              <a:rPr lang="en-US" sz="2400" dirty="0" smtClean="0">
                <a:solidFill>
                  <a:schemeClr val="tx1"/>
                </a:solidFill>
              </a:rPr>
              <a:t>.</a:t>
            </a:r>
          </a:p>
          <a:p>
            <a:pPr marL="288925" indent="-288925">
              <a:spcAft>
                <a:spcPts val="2400"/>
              </a:spcAft>
              <a:buFont typeface="Arial"/>
              <a:buChar char="•"/>
              <a:defRPr/>
            </a:pPr>
            <a:r>
              <a:rPr lang="en-US" sz="2800" dirty="0" smtClean="0">
                <a:solidFill>
                  <a:schemeClr val="tx1"/>
                </a:solidFill>
              </a:rPr>
              <a:t>Used </a:t>
            </a:r>
            <a:r>
              <a:rPr lang="en-US" sz="2800" dirty="0" err="1" smtClean="0">
                <a:solidFill>
                  <a:schemeClr val="tx1"/>
                </a:solidFill>
              </a:rPr>
              <a:t>AICc</a:t>
            </a:r>
            <a:r>
              <a:rPr lang="en-US" sz="2800" dirty="0" smtClean="0">
                <a:solidFill>
                  <a:schemeClr val="tx1"/>
                </a:solidFill>
              </a:rPr>
              <a:t> to select “</a:t>
            </a:r>
            <a:r>
              <a:rPr lang="en-US" sz="2800" dirty="0" err="1" smtClean="0">
                <a:solidFill>
                  <a:schemeClr val="tx1"/>
                </a:solidFill>
              </a:rPr>
              <a:t>best”model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66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Observations of one or more states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10" name="Object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0081981"/>
              </p:ext>
            </p:extLst>
          </p:nvPr>
        </p:nvGraphicFramePr>
        <p:xfrm>
          <a:off x="3028526" y="3794380"/>
          <a:ext cx="5597525" cy="2401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00" name="Equation" r:id="rId4" imgW="3136900" imgH="1346200" progId="Equation.3">
                  <p:embed/>
                </p:oleObj>
              </mc:Choice>
              <mc:Fallback>
                <p:oleObj name="Equation" r:id="rId4" imgW="3136900" imgH="1346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28526" y="3794380"/>
                        <a:ext cx="5597525" cy="2401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3917751"/>
              </p:ext>
            </p:extLst>
          </p:nvPr>
        </p:nvGraphicFramePr>
        <p:xfrm>
          <a:off x="3811917" y="2017424"/>
          <a:ext cx="4140000" cy="1473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01" name="Equation" r:id="rId6" imgW="2070000" imgH="736560" progId="Equation.3">
                  <p:embed/>
                </p:oleObj>
              </mc:Choice>
              <mc:Fallback>
                <p:oleObj name="Equation" r:id="rId6" imgW="2070000" imgH="7365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1917" y="2017424"/>
                        <a:ext cx="4140000" cy="147312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1052681" y="1384658"/>
            <a:ext cx="70386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Aft>
                <a:spcPts val="2400"/>
              </a:spcAft>
              <a:defRPr/>
            </a:pPr>
            <a:r>
              <a:rPr lang="en-US" sz="2400" u="sng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For example, recall our analyses of Pacific harbor seals</a:t>
            </a:r>
            <a:endParaRPr lang="en-US" sz="2400" u="sng" dirty="0">
              <a:solidFill>
                <a:schemeClr val="accent1">
                  <a:lumMod val="75000"/>
                </a:schemeClr>
              </a:solidFill>
              <a:latin typeface="Calibri"/>
            </a:endParaRPr>
          </a:p>
        </p:txBody>
      </p:sp>
      <p:graphicFrame>
        <p:nvGraphicFramePr>
          <p:cNvPr id="1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3085340"/>
              </p:ext>
            </p:extLst>
          </p:nvPr>
        </p:nvGraphicFramePr>
        <p:xfrm>
          <a:off x="1235752" y="2488554"/>
          <a:ext cx="2263140" cy="530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02" name="Equation" r:id="rId8" imgW="1028700" imgH="241300" progId="Equation.3">
                  <p:embed/>
                </p:oleObj>
              </mc:Choice>
              <mc:Fallback>
                <p:oleObj name="Equation" r:id="rId8" imgW="1028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35752" y="2488554"/>
                        <a:ext cx="2263140" cy="53086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0700968"/>
              </p:ext>
            </p:extLst>
          </p:nvPr>
        </p:nvGraphicFramePr>
        <p:xfrm>
          <a:off x="518011" y="4757833"/>
          <a:ext cx="2179320" cy="474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03" name="Equation" r:id="rId10" imgW="990600" imgH="215900" progId="Equation.3">
                  <p:embed/>
                </p:oleObj>
              </mc:Choice>
              <mc:Fallback>
                <p:oleObj name="Equation" r:id="rId10" imgW="990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8011" y="4757833"/>
                        <a:ext cx="2179320" cy="47498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208617" y="3008169"/>
            <a:ext cx="2317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3 “true” populations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51720" y="5247131"/>
            <a:ext cx="17119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5 observations</a:t>
            </a:r>
            <a:endParaRPr lang="en-US" sz="2000" b="1" dirty="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071254" y="3988384"/>
            <a:ext cx="1471823" cy="2017932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113832" y="4721368"/>
            <a:ext cx="322503" cy="442165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4249297" y="4427579"/>
            <a:ext cx="113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247393" y="5149749"/>
            <a:ext cx="1139476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219638" y="3596897"/>
            <a:ext cx="445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JF</a:t>
            </a:r>
            <a:endParaRPr lang="en-US" sz="2000" i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626584" y="3596897"/>
            <a:ext cx="411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N</a:t>
            </a:r>
            <a:endParaRPr lang="en-US" sz="2000" i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041046" y="3596897"/>
            <a:ext cx="3622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S</a:t>
            </a:r>
            <a:endParaRPr lang="en-US" sz="2000" i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13637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" grpId="0" animBg="1"/>
      <p:bldP spid="19" grpId="0" animBg="1"/>
      <p:bldP spid="25" grpId="0"/>
      <p:bldP spid="26" grpId="0"/>
      <p:bldP spid="2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Statewide results</a:t>
            </a:r>
            <a:endParaRPr lang="en-US" dirty="0" smtClean="0">
              <a:solidFill>
                <a:schemeClr val="tx2"/>
              </a:solidFill>
              <a:latin typeface="Courier"/>
              <a:cs typeface="Courier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1780188" y="1527803"/>
            <a:ext cx="5583624" cy="2220210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>
              <a:spcAft>
                <a:spcPts val="1800"/>
              </a:spcAft>
              <a:defRPr/>
            </a:pPr>
            <a:r>
              <a:rPr lang="en-US" sz="2800" dirty="0" smtClean="0">
                <a:solidFill>
                  <a:schemeClr val="tx1"/>
                </a:solidFill>
              </a:rPr>
              <a:t>The most parsimonious model </a:t>
            </a:r>
            <a:r>
              <a:rPr lang="en-US" sz="2800" dirty="0" smtClean="0">
                <a:solidFill>
                  <a:schemeClr val="tx1"/>
                </a:solidFill>
              </a:rPr>
              <a:t>had:</a:t>
            </a:r>
            <a:endParaRPr lang="en-US" sz="2800" dirty="0" smtClean="0">
              <a:solidFill>
                <a:schemeClr val="tx1"/>
              </a:solidFill>
            </a:endParaRPr>
          </a:p>
          <a:p>
            <a:pPr marL="690563" indent="-350838">
              <a:spcAft>
                <a:spcPts val="1800"/>
              </a:spcAft>
              <a:buFont typeface="+mj-lt"/>
              <a:buAutoNum type="arabicParenR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2 common trends</a:t>
            </a:r>
            <a:endParaRPr lang="en-US" sz="2400" dirty="0">
              <a:solidFill>
                <a:schemeClr val="tx1"/>
              </a:solidFill>
            </a:endParaRPr>
          </a:p>
          <a:p>
            <a:pPr marL="690563" indent="-350838">
              <a:spcAft>
                <a:spcPts val="1800"/>
              </a:spcAft>
              <a:buFont typeface="+mj-lt"/>
              <a:buAutoNum type="arabicParenR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North Pacific Gyre Oscillation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443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0" y="153450"/>
            <a:ext cx="9143999" cy="764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6483" tIns="43242" rIns="86483" bIns="43242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4400" dirty="0" smtClean="0">
                <a:solidFill>
                  <a:schemeClr val="tx2"/>
                </a:solidFill>
                <a:latin typeface="Calibri" charset="0"/>
              </a:rPr>
              <a:t>Statewide results</a:t>
            </a:r>
            <a:endParaRPr lang="en-US" sz="4400" dirty="0">
              <a:solidFill>
                <a:schemeClr val="tx2"/>
              </a:solidFill>
              <a:latin typeface="Calibri" charset="0"/>
            </a:endParaRPr>
          </a:p>
        </p:txBody>
      </p:sp>
      <p:pic>
        <p:nvPicPr>
          <p:cNvPr id="4" name="Picture 3" descr="Ohlberger-etal-Fig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371599"/>
            <a:ext cx="7315200" cy="506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880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0" y="153450"/>
            <a:ext cx="9143999" cy="764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6483" tIns="43242" rIns="86483" bIns="43242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4400" dirty="0" smtClean="0">
                <a:solidFill>
                  <a:schemeClr val="tx2"/>
                </a:solidFill>
                <a:latin typeface="Calibri" charset="0"/>
              </a:rPr>
              <a:t>Statewide results – covariate effect</a:t>
            </a:r>
            <a:endParaRPr lang="en-US" sz="4400" dirty="0">
              <a:solidFill>
                <a:schemeClr val="tx2"/>
              </a:solidFill>
              <a:latin typeface="Calibri" charset="0"/>
            </a:endParaRPr>
          </a:p>
        </p:txBody>
      </p:sp>
      <p:pic>
        <p:nvPicPr>
          <p:cNvPr id="2" name="Picture 1" descr="Ohlberger-etal-Fig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698" y="1699859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56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0" y="153450"/>
            <a:ext cx="9143999" cy="764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6483" tIns="43242" rIns="86483" bIns="43242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4400" dirty="0" smtClean="0">
                <a:solidFill>
                  <a:schemeClr val="tx2"/>
                </a:solidFill>
                <a:latin typeface="Calibri" charset="0"/>
              </a:rPr>
              <a:t>Regional results</a:t>
            </a:r>
            <a:endParaRPr lang="en-US" sz="4400" dirty="0">
              <a:solidFill>
                <a:schemeClr val="tx2"/>
              </a:solidFill>
              <a:latin typeface="Calibri" charset="0"/>
            </a:endParaRPr>
          </a:p>
        </p:txBody>
      </p:sp>
      <p:pic>
        <p:nvPicPr>
          <p:cNvPr id="2" name="Picture 1" descr="Ohlberger-etal-Fig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505" y="1335249"/>
            <a:ext cx="5486708" cy="548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31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0" y="153450"/>
            <a:ext cx="9143999" cy="764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6483" tIns="43242" rIns="86483" bIns="43242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4400" dirty="0" smtClean="0">
                <a:solidFill>
                  <a:schemeClr val="tx2"/>
                </a:solidFill>
                <a:latin typeface="Calibri" charset="0"/>
              </a:rPr>
              <a:t>Regional results – covariate effect</a:t>
            </a:r>
            <a:endParaRPr lang="en-US" sz="4400" dirty="0">
              <a:solidFill>
                <a:schemeClr val="tx2"/>
              </a:solidFill>
              <a:latin typeface="Calibri" charset="0"/>
            </a:endParaRPr>
          </a:p>
        </p:txBody>
      </p:sp>
      <p:pic>
        <p:nvPicPr>
          <p:cNvPr id="3" name="Picture 2" descr="Ohlberger-etal-Fig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528" y="1331531"/>
            <a:ext cx="5479510" cy="547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233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hlberger-etal-Fig6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080" y="26569"/>
            <a:ext cx="5757961" cy="680486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831659" y="139700"/>
            <a:ext cx="302634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400" dirty="0" smtClean="0">
                <a:solidFill>
                  <a:srgbClr val="1F497D"/>
                </a:solidFill>
                <a:latin typeface="Calibri" charset="0"/>
              </a:rPr>
              <a:t>Fits to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06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0" y="153450"/>
            <a:ext cx="9143999" cy="764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6483" tIns="43242" rIns="86483" bIns="43242"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4400" dirty="0" smtClean="0">
                <a:solidFill>
                  <a:schemeClr val="tx2"/>
                </a:solidFill>
                <a:latin typeface="Calibri" charset="0"/>
              </a:rPr>
              <a:t>Forecasting ability</a:t>
            </a:r>
            <a:endParaRPr lang="en-US" sz="4400" dirty="0">
              <a:solidFill>
                <a:schemeClr val="tx2"/>
              </a:solidFill>
              <a:latin typeface="Calibri" charset="0"/>
            </a:endParaRPr>
          </a:p>
        </p:txBody>
      </p:sp>
      <p:pic>
        <p:nvPicPr>
          <p:cNvPr id="2" name="Picture 1" descr="Ohlberger-etal-Fig7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65" y="1427594"/>
            <a:ext cx="5203995" cy="520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757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Topics for lab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1980047" y="1649898"/>
            <a:ext cx="5170140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Fitting DFA models without covariates</a:t>
            </a:r>
          </a:p>
          <a:p>
            <a:pPr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Fitting DFA models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with 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covariates</a:t>
            </a:r>
          </a:p>
          <a:p>
            <a:pPr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Doing factor rotations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3893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Finding common patterns in data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569738" y="1463450"/>
            <a:ext cx="7928855" cy="1200328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What if our observations were not of simply 1 state, but were instead a mixture of 2+ states (</a:t>
            </a:r>
            <a:r>
              <a:rPr lang="en-US" sz="2400" dirty="0" err="1" smtClean="0">
                <a:solidFill>
                  <a:schemeClr val="tx1"/>
                </a:solidFill>
              </a:rPr>
              <a:t>eg</a:t>
            </a:r>
            <a:r>
              <a:rPr lang="en-US" sz="2400" dirty="0" smtClean="0">
                <a:solidFill>
                  <a:schemeClr val="tx1"/>
                </a:solidFill>
              </a:rPr>
              <a:t>, we sampled a haul-out in between 2 breeding sites)?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520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</a:rPr>
              <a:t>Observations of one or more states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10" name="Object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4963741"/>
              </p:ext>
            </p:extLst>
          </p:nvPr>
        </p:nvGraphicFramePr>
        <p:xfrm>
          <a:off x="3028950" y="3911600"/>
          <a:ext cx="5597525" cy="216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99" name="Equation" r:id="rId4" imgW="3479800" imgH="1346200" progId="Equation.3">
                  <p:embed/>
                </p:oleObj>
              </mc:Choice>
              <mc:Fallback>
                <p:oleObj name="Equation" r:id="rId4" imgW="3479800" imgH="1346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28950" y="3911600"/>
                        <a:ext cx="5597525" cy="2165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1797116"/>
              </p:ext>
            </p:extLst>
          </p:nvPr>
        </p:nvGraphicFramePr>
        <p:xfrm>
          <a:off x="3811917" y="2017424"/>
          <a:ext cx="4140000" cy="1473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00" name="Equation" r:id="rId6" imgW="2070000" imgH="736560" progId="Equation.3">
                  <p:embed/>
                </p:oleObj>
              </mc:Choice>
              <mc:Fallback>
                <p:oleObj name="Equation" r:id="rId6" imgW="2070000" imgH="73656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1917" y="2017424"/>
                        <a:ext cx="4140000" cy="147312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1052681" y="1384658"/>
            <a:ext cx="70386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Aft>
                <a:spcPts val="2400"/>
              </a:spcAft>
              <a:defRPr/>
            </a:pPr>
            <a:r>
              <a:rPr lang="en-US" sz="2400" u="sng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Returning to our analyses of Pacific harbor seals</a:t>
            </a:r>
            <a:endParaRPr lang="en-US" sz="2400" u="sng" dirty="0">
              <a:solidFill>
                <a:schemeClr val="accent1">
                  <a:lumMod val="75000"/>
                </a:schemeClr>
              </a:solidFill>
              <a:latin typeface="Calibri"/>
            </a:endParaRPr>
          </a:p>
        </p:txBody>
      </p:sp>
      <p:graphicFrame>
        <p:nvGraphicFramePr>
          <p:cNvPr id="1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0270620"/>
              </p:ext>
            </p:extLst>
          </p:nvPr>
        </p:nvGraphicFramePr>
        <p:xfrm>
          <a:off x="1235752" y="2488554"/>
          <a:ext cx="2263140" cy="530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01" name="Equation" r:id="rId8" imgW="1028700" imgH="241300" progId="Equation.3">
                  <p:embed/>
                </p:oleObj>
              </mc:Choice>
              <mc:Fallback>
                <p:oleObj name="Equation" r:id="rId8" imgW="1028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35752" y="2488554"/>
                        <a:ext cx="2263140" cy="53086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1884722"/>
              </p:ext>
            </p:extLst>
          </p:nvPr>
        </p:nvGraphicFramePr>
        <p:xfrm>
          <a:off x="518011" y="4757833"/>
          <a:ext cx="2179320" cy="474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02" name="Equation" r:id="rId10" imgW="990600" imgH="215900" progId="Equation.3">
                  <p:embed/>
                </p:oleObj>
              </mc:Choice>
              <mc:Fallback>
                <p:oleObj name="Equation" r:id="rId10" imgW="990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8011" y="4757833"/>
                        <a:ext cx="2179320" cy="47498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208617" y="3008169"/>
            <a:ext cx="2317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3 “true” populations</a:t>
            </a:r>
            <a:endParaRPr lang="en-US" sz="2000" dirty="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51720" y="5247131"/>
            <a:ext cx="17119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5 observations</a:t>
            </a:r>
            <a:endParaRPr lang="en-US" sz="2000" b="1" dirty="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76297" y="4083344"/>
            <a:ext cx="1887257" cy="1851749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113832" y="4721368"/>
            <a:ext cx="322503" cy="442165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184028" y="3668117"/>
            <a:ext cx="445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JF</a:t>
            </a:r>
            <a:endParaRPr lang="en-US" sz="2000" i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733414" y="3668117"/>
            <a:ext cx="411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N</a:t>
            </a:r>
            <a:endParaRPr lang="en-US" sz="2000" i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02186" y="3668117"/>
            <a:ext cx="3622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S</a:t>
            </a:r>
            <a:endParaRPr lang="en-US" sz="2000" i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80428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Finding common patterns in data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569738" y="1463450"/>
            <a:ext cx="7928855" cy="2616101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What if our observations were not of simply 1 state, but were instead a mixture of 2+ states (</a:t>
            </a:r>
            <a:r>
              <a:rPr lang="en-US" sz="2400" dirty="0" err="1" smtClean="0">
                <a:solidFill>
                  <a:schemeClr val="tx1"/>
                </a:solidFill>
              </a:rPr>
              <a:t>eg</a:t>
            </a:r>
            <a:r>
              <a:rPr lang="en-US" sz="2400" dirty="0" smtClean="0">
                <a:solidFill>
                  <a:schemeClr val="tx1"/>
                </a:solidFill>
              </a:rPr>
              <a:t>, we sampled a haul-out in between 2 breeding sites)?</a:t>
            </a:r>
            <a:endParaRPr lang="en-US" sz="2400" dirty="0">
              <a:solidFill>
                <a:schemeClr val="tx1"/>
              </a:solidFill>
            </a:endParaRPr>
          </a:p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What if some unknown &amp; unmeasured environmental </a:t>
            </a:r>
            <a:r>
              <a:rPr lang="en-US" sz="2400" dirty="0">
                <a:solidFill>
                  <a:schemeClr val="tx1"/>
                </a:solidFill>
              </a:rPr>
              <a:t>drivers </a:t>
            </a:r>
            <a:r>
              <a:rPr lang="en-US" sz="2400" dirty="0" smtClean="0">
                <a:solidFill>
                  <a:schemeClr val="tx1"/>
                </a:solidFill>
              </a:rPr>
              <a:t>created </a:t>
            </a:r>
            <a:r>
              <a:rPr lang="en-US" sz="2400" dirty="0">
                <a:solidFill>
                  <a:schemeClr val="tx1"/>
                </a:solidFill>
              </a:rPr>
              <a:t>common patterns among </a:t>
            </a:r>
            <a:r>
              <a:rPr lang="en-US" sz="2400" dirty="0" smtClean="0">
                <a:solidFill>
                  <a:schemeClr val="tx1"/>
                </a:solidFill>
              </a:rPr>
              <a:t>our </a:t>
            </a:r>
            <a:r>
              <a:rPr lang="en-US" sz="2400" dirty="0" err="1" smtClean="0">
                <a:solidFill>
                  <a:schemeClr val="tx1"/>
                </a:solidFill>
              </a:rPr>
              <a:t>ts</a:t>
            </a:r>
            <a:r>
              <a:rPr lang="en-US" sz="2400" dirty="0" smtClean="0">
                <a:solidFill>
                  <a:schemeClr val="tx1"/>
                </a:solidFill>
              </a:rPr>
              <a:t> (</a:t>
            </a:r>
            <a:r>
              <a:rPr lang="en-US" sz="2400" dirty="0" err="1" smtClean="0">
                <a:solidFill>
                  <a:schemeClr val="tx1"/>
                </a:solidFill>
              </a:rPr>
              <a:t>eg</a:t>
            </a:r>
            <a:r>
              <a:rPr lang="en-US" sz="2400" dirty="0" smtClean="0">
                <a:solidFill>
                  <a:schemeClr val="tx1"/>
                </a:solidFill>
              </a:rPr>
              <a:t>, adult salmon in the North Pacific)?</a:t>
            </a:r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116138"/>
              </p:ext>
            </p:extLst>
          </p:nvPr>
        </p:nvGraphicFramePr>
        <p:xfrm>
          <a:off x="1235752" y="4257212"/>
          <a:ext cx="2263140" cy="530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73" name="Equation" r:id="rId4" imgW="1028700" imgH="241300" progId="Equation.3">
                  <p:embed/>
                </p:oleObj>
              </mc:Choice>
              <mc:Fallback>
                <p:oleObj name="Equation" r:id="rId4" imgW="1028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35752" y="4257212"/>
                        <a:ext cx="2263140" cy="53086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8513570"/>
              </p:ext>
            </p:extLst>
          </p:nvPr>
        </p:nvGraphicFramePr>
        <p:xfrm>
          <a:off x="1230183" y="5090197"/>
          <a:ext cx="2179320" cy="474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74" name="Equation" r:id="rId6" imgW="990600" imgH="215900" progId="Equation.3">
                  <p:embed/>
                </p:oleObj>
              </mc:Choice>
              <mc:Fallback>
                <p:oleObj name="Equation" r:id="rId6" imgW="9906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30183" y="5090197"/>
                        <a:ext cx="2179320" cy="47498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1814135" y="5065603"/>
            <a:ext cx="322503" cy="442165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749641" y="4333125"/>
            <a:ext cx="46896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200"/>
              </a:spcAft>
            </a:pP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We know how many observations we have, but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we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alibri"/>
              </a:rPr>
              <a:t>don’t know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the number of states!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Calibri"/>
            </a:endParaRPr>
          </a:p>
          <a:p>
            <a:pPr lvl="0">
              <a:spcAft>
                <a:spcPts val="1200"/>
              </a:spcAft>
            </a:pP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So, what are the dimensions of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Z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?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17757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Finding common patterns in data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569738" y="1463450"/>
            <a:ext cx="7928855" cy="4708981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What if our observations were not of simply 1 state, but were instead a mixture of 2+ states (</a:t>
            </a:r>
            <a:r>
              <a:rPr lang="en-US" sz="2400" dirty="0" err="1" smtClean="0">
                <a:solidFill>
                  <a:schemeClr val="tx1"/>
                </a:solidFill>
              </a:rPr>
              <a:t>eg</a:t>
            </a:r>
            <a:r>
              <a:rPr lang="en-US" sz="2400" dirty="0" smtClean="0">
                <a:solidFill>
                  <a:schemeClr val="tx1"/>
                </a:solidFill>
              </a:rPr>
              <a:t>, we sampled a haul-out in between 2 breeding sites)?</a:t>
            </a:r>
            <a:endParaRPr lang="en-US" sz="2400" dirty="0">
              <a:solidFill>
                <a:schemeClr val="tx1"/>
              </a:solidFill>
            </a:endParaRPr>
          </a:p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What if some unknown &amp; unmeasured environmental </a:t>
            </a:r>
            <a:r>
              <a:rPr lang="en-US" sz="2400" dirty="0">
                <a:solidFill>
                  <a:schemeClr val="tx1"/>
                </a:solidFill>
              </a:rPr>
              <a:t>drivers </a:t>
            </a:r>
            <a:r>
              <a:rPr lang="en-US" sz="2400" dirty="0" smtClean="0">
                <a:solidFill>
                  <a:schemeClr val="tx1"/>
                </a:solidFill>
              </a:rPr>
              <a:t>created </a:t>
            </a:r>
            <a:r>
              <a:rPr lang="en-US" sz="2400" dirty="0">
                <a:solidFill>
                  <a:schemeClr val="tx1"/>
                </a:solidFill>
              </a:rPr>
              <a:t>common patterns among </a:t>
            </a:r>
            <a:r>
              <a:rPr lang="en-US" sz="2400" dirty="0" smtClean="0">
                <a:solidFill>
                  <a:schemeClr val="tx1"/>
                </a:solidFill>
              </a:rPr>
              <a:t>our </a:t>
            </a:r>
            <a:r>
              <a:rPr lang="en-US" sz="2400" dirty="0" err="1" smtClean="0">
                <a:solidFill>
                  <a:schemeClr val="tx1"/>
                </a:solidFill>
              </a:rPr>
              <a:t>ts</a:t>
            </a:r>
            <a:r>
              <a:rPr lang="en-US" sz="2400" dirty="0" smtClean="0">
                <a:solidFill>
                  <a:schemeClr val="tx1"/>
                </a:solidFill>
              </a:rPr>
              <a:t> (</a:t>
            </a:r>
            <a:r>
              <a:rPr lang="en-US" sz="2400" dirty="0" err="1" smtClean="0">
                <a:solidFill>
                  <a:schemeClr val="tx1"/>
                </a:solidFill>
              </a:rPr>
              <a:t>eg</a:t>
            </a:r>
            <a:r>
              <a:rPr lang="en-US" sz="2400" dirty="0" smtClean="0">
                <a:solidFill>
                  <a:schemeClr val="tx1"/>
                </a:solidFill>
              </a:rPr>
              <a:t>, </a:t>
            </a:r>
            <a:r>
              <a:rPr lang="en-US" sz="2400" dirty="0">
                <a:solidFill>
                  <a:schemeClr val="tx1"/>
                </a:solidFill>
              </a:rPr>
              <a:t>adult salmon in the North Pacific</a:t>
            </a:r>
            <a:r>
              <a:rPr lang="en-US" sz="2400" dirty="0" smtClean="0">
                <a:solidFill>
                  <a:schemeClr val="tx1"/>
                </a:solidFill>
              </a:rPr>
              <a:t>)?</a:t>
            </a:r>
          </a:p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Perhaps </a:t>
            </a:r>
            <a:r>
              <a:rPr lang="en-US" sz="2400" dirty="0" smtClean="0">
                <a:solidFill>
                  <a:schemeClr val="tx1"/>
                </a:solidFill>
              </a:rPr>
              <a:t>we could use a few common trends to describe </a:t>
            </a:r>
            <a:r>
              <a:rPr lang="en-US" sz="2400" dirty="0" smtClean="0">
                <a:solidFill>
                  <a:schemeClr val="tx1"/>
                </a:solidFill>
              </a:rPr>
              <a:t>much/most of </a:t>
            </a:r>
            <a:r>
              <a:rPr lang="en-US" sz="2400" dirty="0" smtClean="0">
                <a:solidFill>
                  <a:schemeClr val="tx1"/>
                </a:solidFill>
              </a:rPr>
              <a:t>the variance in the observations?</a:t>
            </a:r>
          </a:p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Dynamic Factor Analysis (DFA) is an approach to </a:t>
            </a:r>
            <a:r>
              <a:rPr lang="en-US" sz="2400" dirty="0" err="1" smtClean="0">
                <a:solidFill>
                  <a:schemeClr val="tx1"/>
                </a:solidFill>
              </a:rPr>
              <a:t>ts</a:t>
            </a:r>
            <a:r>
              <a:rPr lang="en-US" sz="2400" dirty="0" smtClean="0">
                <a:solidFill>
                  <a:schemeClr val="tx1"/>
                </a:solidFill>
              </a:rPr>
              <a:t> modeling that does just that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487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Let’s start with PCA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370183" y="1463450"/>
            <a:ext cx="6403634" cy="3391855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PCA stands for </a:t>
            </a:r>
            <a:r>
              <a:rPr lang="en-US" sz="2400" u="sng" dirty="0" smtClean="0">
                <a:solidFill>
                  <a:schemeClr val="tx1"/>
                </a:solidFill>
              </a:rPr>
              <a:t>P</a:t>
            </a:r>
            <a:r>
              <a:rPr lang="en-US" sz="2400" dirty="0" smtClean="0">
                <a:solidFill>
                  <a:schemeClr val="tx1"/>
                </a:solidFill>
              </a:rPr>
              <a:t>rincipal </a:t>
            </a:r>
            <a:r>
              <a:rPr lang="en-US" sz="2400" u="sng" dirty="0" smtClean="0">
                <a:solidFill>
                  <a:schemeClr val="tx1"/>
                </a:solidFill>
              </a:rPr>
              <a:t>C</a:t>
            </a:r>
            <a:r>
              <a:rPr lang="en-US" sz="2400" dirty="0" smtClean="0">
                <a:solidFill>
                  <a:schemeClr val="tx1"/>
                </a:solidFill>
              </a:rPr>
              <a:t>omponent </a:t>
            </a:r>
            <a:r>
              <a:rPr lang="en-US" sz="2400" u="sng" dirty="0" smtClean="0">
                <a:solidFill>
                  <a:schemeClr val="tx1"/>
                </a:solidFill>
              </a:rPr>
              <a:t>A</a:t>
            </a:r>
            <a:r>
              <a:rPr lang="en-US" sz="2400" dirty="0" smtClean="0">
                <a:solidFill>
                  <a:schemeClr val="tx1"/>
                </a:solidFill>
              </a:rPr>
              <a:t>nalysis</a:t>
            </a:r>
          </a:p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Goal is to reduce some correlated variables to fewer uncorrelated values</a:t>
            </a:r>
          </a:p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Number </a:t>
            </a:r>
            <a:r>
              <a:rPr lang="en-US" sz="2400" dirty="0">
                <a:solidFill>
                  <a:schemeClr val="tx1"/>
                </a:solidFill>
              </a:rPr>
              <a:t>of principal components </a:t>
            </a:r>
            <a:r>
              <a:rPr lang="en-US" sz="2400" dirty="0" smtClean="0">
                <a:solidFill>
                  <a:schemeClr val="tx1"/>
                </a:solidFill>
              </a:rPr>
              <a:t>is generally </a:t>
            </a:r>
            <a:r>
              <a:rPr lang="en-US" sz="2400" dirty="0">
                <a:solidFill>
                  <a:schemeClr val="tx1"/>
                </a:solidFill>
              </a:rPr>
              <a:t>less than </a:t>
            </a:r>
            <a:r>
              <a:rPr lang="en-US" sz="2400" dirty="0" smtClean="0">
                <a:solidFill>
                  <a:schemeClr val="tx1"/>
                </a:solidFill>
              </a:rPr>
              <a:t>the </a:t>
            </a:r>
            <a:r>
              <a:rPr lang="en-US" sz="2400" dirty="0">
                <a:solidFill>
                  <a:schemeClr val="tx1"/>
                </a:solidFill>
              </a:rPr>
              <a:t>number of original variables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34503</TotalTime>
  <Words>1285</Words>
  <Application>Microsoft Macintosh PowerPoint</Application>
  <PresentationFormat>On-screen Show (4:3)</PresentationFormat>
  <Paragraphs>186</Paragraphs>
  <Slides>47</Slides>
  <Notes>47</Notes>
  <HiddenSlides>0</HiddenSlides>
  <MMClips>0</MMClips>
  <ScaleCrop>false</ScaleCrop>
  <HeadingPairs>
    <vt:vector size="6" baseType="variant"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Office Theme</vt:lpstr>
      <vt:lpstr>1_Office Theme</vt:lpstr>
      <vt:lpstr>3_Office Theme</vt:lpstr>
      <vt:lpstr>Equation</vt:lpstr>
      <vt:lpstr>An introduction to Dynamic Factor Analysis</vt:lpstr>
      <vt:lpstr>Iterative approach to model building</vt:lpstr>
      <vt:lpstr>Observations of one or more states</vt:lpstr>
      <vt:lpstr>Observations of one or more states</vt:lpstr>
      <vt:lpstr>Finding common patterns in data</vt:lpstr>
      <vt:lpstr>Observations of one or more states</vt:lpstr>
      <vt:lpstr>Finding common patterns in data</vt:lpstr>
      <vt:lpstr>Finding common patterns in data</vt:lpstr>
      <vt:lpstr>Let’s start with PCA</vt:lpstr>
      <vt:lpstr>A graphical example</vt:lpstr>
      <vt:lpstr>Adding in the first 2 PC’s</vt:lpstr>
      <vt:lpstr>And rotating the basis</vt:lpstr>
      <vt:lpstr>What exactly is DFA?</vt:lpstr>
      <vt:lpstr>DFA in common terms</vt:lpstr>
      <vt:lpstr>DFA in matrix form</vt:lpstr>
      <vt:lpstr>DFA with covariates</vt:lpstr>
      <vt:lpstr>Examining the Z matrix</vt:lpstr>
      <vt:lpstr>Relationship between PCA &amp; DFA</vt:lpstr>
      <vt:lpstr>Various forms for R</vt:lpstr>
      <vt:lpstr>Some caveats in fitting DFA models</vt:lpstr>
      <vt:lpstr>Some caveats in fitting DFA models</vt:lpstr>
      <vt:lpstr>Constraining the a vector</vt:lpstr>
      <vt:lpstr>Constraining the a vector</vt:lpstr>
      <vt:lpstr>Constraining the Z matrix</vt:lpstr>
      <vt:lpstr>Constraining the Z matrix</vt:lpstr>
      <vt:lpstr>Rotation matrix H</vt:lpstr>
      <vt:lpstr>Rotation matrix H</vt:lpstr>
      <vt:lpstr>Varimax rotation for H</vt:lpstr>
      <vt:lpstr>Varimax rotation for H</vt:lpstr>
      <vt:lpstr>Varimax rotation for H</vt:lpstr>
      <vt:lpstr>A note of caution for model selection</vt:lpstr>
      <vt:lpstr>PowerPoint Presentation</vt:lpstr>
      <vt:lpstr>PowerPoint Presentation</vt:lpstr>
      <vt:lpstr>Arctic-Yukon-Kuskokwim salmon</vt:lpstr>
      <vt:lpstr>The data</vt:lpstr>
      <vt:lpstr>PowerPoint Presentation</vt:lpstr>
      <vt:lpstr>Environmental indicators</vt:lpstr>
      <vt:lpstr>PowerPoint Presentation</vt:lpstr>
      <vt:lpstr>The analysis</vt:lpstr>
      <vt:lpstr>Statewide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Topics for lab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Evaluating large-scale effects of hatchery supplementation on Chinook salmon from the Snake River</dc:title>
  <dc:creator>Eli.Holmes</dc:creator>
  <cp:lastModifiedBy>Mark</cp:lastModifiedBy>
  <cp:revision>1588</cp:revision>
  <cp:lastPrinted>2015-02-09T21:13:26Z</cp:lastPrinted>
  <dcterms:created xsi:type="dcterms:W3CDTF">2007-07-25T21:52:10Z</dcterms:created>
  <dcterms:modified xsi:type="dcterms:W3CDTF">2017-02-09T01:06:00Z</dcterms:modified>
</cp:coreProperties>
</file>